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68" r:id="rId13"/>
    <p:sldId id="270" r:id="rId14"/>
    <p:sldId id="260" r:id="rId15"/>
    <p:sldId id="271" r:id="rId16"/>
    <p:sldId id="280" r:id="rId17"/>
    <p:sldId id="285" r:id="rId18"/>
    <p:sldId id="261" r:id="rId19"/>
    <p:sldId id="281" r:id="rId20"/>
    <p:sldId id="272" r:id="rId21"/>
    <p:sldId id="273" r:id="rId22"/>
    <p:sldId id="282" r:id="rId23"/>
    <p:sldId id="283" r:id="rId24"/>
    <p:sldId id="284" r:id="rId25"/>
    <p:sldId id="287" r:id="rId26"/>
    <p:sldId id="279" r:id="rId2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A3207F-5C9B-476E-9024-7160A0F3A1BD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8545E9D-5AE4-4514-A8A0-8307EC6A46BF}">
      <dgm:prSet phldrT="[Metin]"/>
      <dgm:spPr/>
      <dgm:t>
        <a:bodyPr/>
        <a:lstStyle/>
        <a:p>
          <a:r>
            <a:rPr lang="tr-TR" dirty="0" smtClean="0"/>
            <a:t>Fiziksel Zorbalık</a:t>
          </a:r>
          <a:endParaRPr lang="tr-TR" dirty="0"/>
        </a:p>
      </dgm:t>
    </dgm:pt>
    <dgm:pt modelId="{AD1751AF-55EA-43B3-81C8-D547698F4A4F}" type="parTrans" cxnId="{453C5870-807E-4D9D-A033-5263B95A1955}">
      <dgm:prSet/>
      <dgm:spPr/>
      <dgm:t>
        <a:bodyPr/>
        <a:lstStyle/>
        <a:p>
          <a:endParaRPr lang="tr-TR"/>
        </a:p>
      </dgm:t>
    </dgm:pt>
    <dgm:pt modelId="{784CE71B-8E79-4B10-A8F6-072DB01B014F}" type="sibTrans" cxnId="{453C5870-807E-4D9D-A033-5263B95A1955}">
      <dgm:prSet/>
      <dgm:spPr/>
      <dgm:t>
        <a:bodyPr/>
        <a:lstStyle/>
        <a:p>
          <a:endParaRPr lang="tr-TR"/>
        </a:p>
      </dgm:t>
    </dgm:pt>
    <dgm:pt modelId="{1356AFEA-BF1B-48C2-9012-CBC2B2D66966}">
      <dgm:prSet phldrT="[Metin]"/>
      <dgm:spPr/>
      <dgm:t>
        <a:bodyPr/>
        <a:lstStyle/>
        <a:p>
          <a:r>
            <a:rPr lang="tr-TR" dirty="0" smtClean="0"/>
            <a:t>Sözel Zorbalık</a:t>
          </a:r>
          <a:endParaRPr lang="tr-TR" dirty="0"/>
        </a:p>
      </dgm:t>
    </dgm:pt>
    <dgm:pt modelId="{636195B8-0D00-44E1-82CD-B44F4FCBA804}" type="parTrans" cxnId="{BC2AFD60-A9ED-4FA0-9E3D-7FEF128F1328}">
      <dgm:prSet/>
      <dgm:spPr/>
      <dgm:t>
        <a:bodyPr/>
        <a:lstStyle/>
        <a:p>
          <a:endParaRPr lang="tr-TR"/>
        </a:p>
      </dgm:t>
    </dgm:pt>
    <dgm:pt modelId="{CF98B19E-CE38-45FB-80DB-4DF2F0C6DC4C}" type="sibTrans" cxnId="{BC2AFD60-A9ED-4FA0-9E3D-7FEF128F1328}">
      <dgm:prSet/>
      <dgm:spPr/>
      <dgm:t>
        <a:bodyPr/>
        <a:lstStyle/>
        <a:p>
          <a:endParaRPr lang="tr-TR"/>
        </a:p>
      </dgm:t>
    </dgm:pt>
    <dgm:pt modelId="{6A5E5B37-3581-4B60-A6D6-CD356C82E2FF}">
      <dgm:prSet phldrT="[Metin]"/>
      <dgm:spPr/>
      <dgm:t>
        <a:bodyPr/>
        <a:lstStyle/>
        <a:p>
          <a:r>
            <a:rPr lang="tr-TR" dirty="0" smtClean="0"/>
            <a:t>Sosyal Zorbalık</a:t>
          </a:r>
          <a:endParaRPr lang="tr-TR" dirty="0"/>
        </a:p>
      </dgm:t>
    </dgm:pt>
    <dgm:pt modelId="{1C82B9DC-4984-4AF9-ACE1-274BFB26B3F4}" type="parTrans" cxnId="{2EA6ABCE-EEDF-44BD-B4D0-49B9A66CBBCB}">
      <dgm:prSet/>
      <dgm:spPr/>
      <dgm:t>
        <a:bodyPr/>
        <a:lstStyle/>
        <a:p>
          <a:endParaRPr lang="tr-TR"/>
        </a:p>
      </dgm:t>
    </dgm:pt>
    <dgm:pt modelId="{4939925A-4BED-4F54-B2E5-815B4AEDE7EF}" type="sibTrans" cxnId="{2EA6ABCE-EEDF-44BD-B4D0-49B9A66CBBCB}">
      <dgm:prSet/>
      <dgm:spPr/>
      <dgm:t>
        <a:bodyPr/>
        <a:lstStyle/>
        <a:p>
          <a:endParaRPr lang="tr-TR"/>
        </a:p>
      </dgm:t>
    </dgm:pt>
    <dgm:pt modelId="{8F299ACB-DAD5-4179-9BE0-4779FF92F13B}">
      <dgm:prSet phldrT="[Metin]"/>
      <dgm:spPr/>
      <dgm:t>
        <a:bodyPr/>
        <a:lstStyle/>
        <a:p>
          <a:r>
            <a:rPr lang="tr-TR" dirty="0" smtClean="0"/>
            <a:t>Siber Zorbalık</a:t>
          </a:r>
          <a:endParaRPr lang="tr-TR" dirty="0"/>
        </a:p>
      </dgm:t>
    </dgm:pt>
    <dgm:pt modelId="{BBAC77CB-9EA9-491C-91D8-655490E32FDF}" type="parTrans" cxnId="{059727C4-8853-45A6-A4B6-ADD0C6A6EE18}">
      <dgm:prSet/>
      <dgm:spPr/>
      <dgm:t>
        <a:bodyPr/>
        <a:lstStyle/>
        <a:p>
          <a:endParaRPr lang="tr-TR"/>
        </a:p>
      </dgm:t>
    </dgm:pt>
    <dgm:pt modelId="{8E3AD2FD-6B30-45BD-8B9D-CF3E637C72F3}" type="sibTrans" cxnId="{059727C4-8853-45A6-A4B6-ADD0C6A6EE18}">
      <dgm:prSet/>
      <dgm:spPr/>
      <dgm:t>
        <a:bodyPr/>
        <a:lstStyle/>
        <a:p>
          <a:endParaRPr lang="tr-TR"/>
        </a:p>
      </dgm:t>
    </dgm:pt>
    <dgm:pt modelId="{F7525EB0-9880-4868-B6FC-74725FCBDC94}" type="pres">
      <dgm:prSet presAssocID="{43A3207F-5C9B-476E-9024-7160A0F3A1B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5FB560B-0E47-4F9E-8CA2-3D8AC4E95335}" type="pres">
      <dgm:prSet presAssocID="{43A3207F-5C9B-476E-9024-7160A0F3A1BD}" presName="diamond" presStyleLbl="bgShp" presStyleIdx="0" presStyleCnt="1"/>
      <dgm:spPr/>
    </dgm:pt>
    <dgm:pt modelId="{DF80E59E-906F-4047-B362-869A85DA6DF1}" type="pres">
      <dgm:prSet presAssocID="{43A3207F-5C9B-476E-9024-7160A0F3A1BD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05DB244-FE43-4B4C-8E7F-A82AD8510B82}" type="pres">
      <dgm:prSet presAssocID="{43A3207F-5C9B-476E-9024-7160A0F3A1BD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01F76FD-5F11-4538-A6D3-5E0A82850E37}" type="pres">
      <dgm:prSet presAssocID="{43A3207F-5C9B-476E-9024-7160A0F3A1BD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B1749EF-F04D-477D-8831-21F9875125CE}" type="pres">
      <dgm:prSet presAssocID="{43A3207F-5C9B-476E-9024-7160A0F3A1BD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76F97C9-D7E3-45C6-B085-DF28CD7D0F01}" type="presOf" srcId="{8F299ACB-DAD5-4179-9BE0-4779FF92F13B}" destId="{FB1749EF-F04D-477D-8831-21F9875125CE}" srcOrd="0" destOrd="0" presId="urn:microsoft.com/office/officeart/2005/8/layout/matrix3"/>
    <dgm:cxn modelId="{946457EB-F01D-4119-8146-70BAC4DB2F49}" type="presOf" srcId="{38545E9D-5AE4-4514-A8A0-8307EC6A46BF}" destId="{DF80E59E-906F-4047-B362-869A85DA6DF1}" srcOrd="0" destOrd="0" presId="urn:microsoft.com/office/officeart/2005/8/layout/matrix3"/>
    <dgm:cxn modelId="{453C5870-807E-4D9D-A033-5263B95A1955}" srcId="{43A3207F-5C9B-476E-9024-7160A0F3A1BD}" destId="{38545E9D-5AE4-4514-A8A0-8307EC6A46BF}" srcOrd="0" destOrd="0" parTransId="{AD1751AF-55EA-43B3-81C8-D547698F4A4F}" sibTransId="{784CE71B-8E79-4B10-A8F6-072DB01B014F}"/>
    <dgm:cxn modelId="{BC2AFD60-A9ED-4FA0-9E3D-7FEF128F1328}" srcId="{43A3207F-5C9B-476E-9024-7160A0F3A1BD}" destId="{1356AFEA-BF1B-48C2-9012-CBC2B2D66966}" srcOrd="1" destOrd="0" parTransId="{636195B8-0D00-44E1-82CD-B44F4FCBA804}" sibTransId="{CF98B19E-CE38-45FB-80DB-4DF2F0C6DC4C}"/>
    <dgm:cxn modelId="{29323C90-BE5C-4123-BD3D-298ACE5B8E9E}" type="presOf" srcId="{43A3207F-5C9B-476E-9024-7160A0F3A1BD}" destId="{F7525EB0-9880-4868-B6FC-74725FCBDC94}" srcOrd="0" destOrd="0" presId="urn:microsoft.com/office/officeart/2005/8/layout/matrix3"/>
    <dgm:cxn modelId="{7599DABA-2650-4BB8-A0BB-B92016D1CA4F}" type="presOf" srcId="{6A5E5B37-3581-4B60-A6D6-CD356C82E2FF}" destId="{E01F76FD-5F11-4538-A6D3-5E0A82850E37}" srcOrd="0" destOrd="0" presId="urn:microsoft.com/office/officeart/2005/8/layout/matrix3"/>
    <dgm:cxn modelId="{2EA6ABCE-EEDF-44BD-B4D0-49B9A66CBBCB}" srcId="{43A3207F-5C9B-476E-9024-7160A0F3A1BD}" destId="{6A5E5B37-3581-4B60-A6D6-CD356C82E2FF}" srcOrd="2" destOrd="0" parTransId="{1C82B9DC-4984-4AF9-ACE1-274BFB26B3F4}" sibTransId="{4939925A-4BED-4F54-B2E5-815B4AEDE7EF}"/>
    <dgm:cxn modelId="{FB91078F-93C9-4287-B4E0-9356669145F2}" type="presOf" srcId="{1356AFEA-BF1B-48C2-9012-CBC2B2D66966}" destId="{505DB244-FE43-4B4C-8E7F-A82AD8510B82}" srcOrd="0" destOrd="0" presId="urn:microsoft.com/office/officeart/2005/8/layout/matrix3"/>
    <dgm:cxn modelId="{059727C4-8853-45A6-A4B6-ADD0C6A6EE18}" srcId="{43A3207F-5C9B-476E-9024-7160A0F3A1BD}" destId="{8F299ACB-DAD5-4179-9BE0-4779FF92F13B}" srcOrd="3" destOrd="0" parTransId="{BBAC77CB-9EA9-491C-91D8-655490E32FDF}" sibTransId="{8E3AD2FD-6B30-45BD-8B9D-CF3E637C72F3}"/>
    <dgm:cxn modelId="{F6B21BB7-5E12-447C-8944-A726E885583E}" type="presParOf" srcId="{F7525EB0-9880-4868-B6FC-74725FCBDC94}" destId="{45FB560B-0E47-4F9E-8CA2-3D8AC4E95335}" srcOrd="0" destOrd="0" presId="urn:microsoft.com/office/officeart/2005/8/layout/matrix3"/>
    <dgm:cxn modelId="{946F8C08-26C0-4DB8-A854-59AFC8E06674}" type="presParOf" srcId="{F7525EB0-9880-4868-B6FC-74725FCBDC94}" destId="{DF80E59E-906F-4047-B362-869A85DA6DF1}" srcOrd="1" destOrd="0" presId="urn:microsoft.com/office/officeart/2005/8/layout/matrix3"/>
    <dgm:cxn modelId="{82AD03F9-C900-42DB-B6F9-C553FA4CC3E5}" type="presParOf" srcId="{F7525EB0-9880-4868-B6FC-74725FCBDC94}" destId="{505DB244-FE43-4B4C-8E7F-A82AD8510B82}" srcOrd="2" destOrd="0" presId="urn:microsoft.com/office/officeart/2005/8/layout/matrix3"/>
    <dgm:cxn modelId="{D6351D2D-70CA-42D5-A85E-01BB0060F76E}" type="presParOf" srcId="{F7525EB0-9880-4868-B6FC-74725FCBDC94}" destId="{E01F76FD-5F11-4538-A6D3-5E0A82850E37}" srcOrd="3" destOrd="0" presId="urn:microsoft.com/office/officeart/2005/8/layout/matrix3"/>
    <dgm:cxn modelId="{1F67DAE3-E0A3-4909-94C1-320235BB027D}" type="presParOf" srcId="{F7525EB0-9880-4868-B6FC-74725FCBDC94}" destId="{FB1749EF-F04D-477D-8831-21F9875125C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B560B-0E47-4F9E-8CA2-3D8AC4E95335}">
      <dsp:nvSpPr>
        <dsp:cNvPr id="0" name=""/>
        <dsp:cNvSpPr/>
      </dsp:nvSpPr>
      <dsp:spPr>
        <a:xfrm>
          <a:off x="3219103" y="0"/>
          <a:ext cx="4836435" cy="4836435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0E59E-906F-4047-B362-869A85DA6DF1}">
      <dsp:nvSpPr>
        <dsp:cNvPr id="0" name=""/>
        <dsp:cNvSpPr/>
      </dsp:nvSpPr>
      <dsp:spPr>
        <a:xfrm>
          <a:off x="3678564" y="459461"/>
          <a:ext cx="1886209" cy="18862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 smtClean="0"/>
            <a:t>Fiziksel Zorbalık</a:t>
          </a:r>
          <a:endParaRPr lang="tr-TR" sz="3400" kern="1200" dirty="0"/>
        </a:p>
      </dsp:txBody>
      <dsp:txXfrm>
        <a:off x="3770641" y="551538"/>
        <a:ext cx="1702055" cy="1702055"/>
      </dsp:txXfrm>
    </dsp:sp>
    <dsp:sp modelId="{505DB244-FE43-4B4C-8E7F-A82AD8510B82}">
      <dsp:nvSpPr>
        <dsp:cNvPr id="0" name=""/>
        <dsp:cNvSpPr/>
      </dsp:nvSpPr>
      <dsp:spPr>
        <a:xfrm>
          <a:off x="5709867" y="459461"/>
          <a:ext cx="1886209" cy="18862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 smtClean="0"/>
            <a:t>Sözel Zorbalık</a:t>
          </a:r>
          <a:endParaRPr lang="tr-TR" sz="3400" kern="1200" dirty="0"/>
        </a:p>
      </dsp:txBody>
      <dsp:txXfrm>
        <a:off x="5801944" y="551538"/>
        <a:ext cx="1702055" cy="1702055"/>
      </dsp:txXfrm>
    </dsp:sp>
    <dsp:sp modelId="{E01F76FD-5F11-4538-A6D3-5E0A82850E37}">
      <dsp:nvSpPr>
        <dsp:cNvPr id="0" name=""/>
        <dsp:cNvSpPr/>
      </dsp:nvSpPr>
      <dsp:spPr>
        <a:xfrm>
          <a:off x="3678564" y="2490764"/>
          <a:ext cx="1886209" cy="18862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 smtClean="0"/>
            <a:t>Sosyal Zorbalık</a:t>
          </a:r>
          <a:endParaRPr lang="tr-TR" sz="3400" kern="1200" dirty="0"/>
        </a:p>
      </dsp:txBody>
      <dsp:txXfrm>
        <a:off x="3770641" y="2582841"/>
        <a:ext cx="1702055" cy="1702055"/>
      </dsp:txXfrm>
    </dsp:sp>
    <dsp:sp modelId="{FB1749EF-F04D-477D-8831-21F9875125CE}">
      <dsp:nvSpPr>
        <dsp:cNvPr id="0" name=""/>
        <dsp:cNvSpPr/>
      </dsp:nvSpPr>
      <dsp:spPr>
        <a:xfrm>
          <a:off x="5709867" y="2490764"/>
          <a:ext cx="1886209" cy="18862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 smtClean="0"/>
            <a:t>Siber Zorbalık</a:t>
          </a:r>
          <a:endParaRPr lang="tr-TR" sz="3400" kern="1200" dirty="0"/>
        </a:p>
      </dsp:txBody>
      <dsp:txXfrm>
        <a:off x="5801944" y="2582841"/>
        <a:ext cx="1702055" cy="1702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55A7-5874-451E-AE55-F4D45EA4A657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E376-A1EC-4D42-BCA3-32564A3B9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9133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55A7-5874-451E-AE55-F4D45EA4A657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E376-A1EC-4D42-BCA3-32564A3B9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655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55A7-5874-451E-AE55-F4D45EA4A657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E376-A1EC-4D42-BCA3-32564A3B9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495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55A7-5874-451E-AE55-F4D45EA4A657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E376-A1EC-4D42-BCA3-32564A3B9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2943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55A7-5874-451E-AE55-F4D45EA4A657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E376-A1EC-4D42-BCA3-32564A3B9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994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55A7-5874-451E-AE55-F4D45EA4A657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E376-A1EC-4D42-BCA3-32564A3B9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4774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55A7-5874-451E-AE55-F4D45EA4A657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E376-A1EC-4D42-BCA3-32564A3B9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211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55A7-5874-451E-AE55-F4D45EA4A657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E376-A1EC-4D42-BCA3-32564A3B9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112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55A7-5874-451E-AE55-F4D45EA4A657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E376-A1EC-4D42-BCA3-32564A3B9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940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55A7-5874-451E-AE55-F4D45EA4A657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E376-A1EC-4D42-BCA3-32564A3B9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3024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55A7-5874-451E-AE55-F4D45EA4A657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E376-A1EC-4D42-BCA3-32564A3B9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633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855A7-5874-451E-AE55-F4D45EA4A657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AE376-A1EC-4D42-BCA3-32564A3B9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097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dicalpark.com.tr/akran-zorbaligi/hg-3228" TargetMode="External"/><Relationship Id="rId13" Type="http://schemas.openxmlformats.org/officeDocument/2006/relationships/hyperlink" Target="https://terapiya.co/blog/zorbalik" TargetMode="External"/><Relationship Id="rId3" Type="http://schemas.openxmlformats.org/officeDocument/2006/relationships/hyperlink" Target="https://orgm.meb.gov.tr/www/akran-zorbaligi/icerik/2085" TargetMode="External"/><Relationship Id="rId7" Type="http://schemas.openxmlformats.org/officeDocument/2006/relationships/hyperlink" Target="https://www.muratatila.com/sanal-saldiri-siber-zorbalik.html" TargetMode="External"/><Relationship Id="rId12" Type="http://schemas.openxmlformats.org/officeDocument/2006/relationships/hyperlink" Target="https://abdullahabdurrahman.wordpress.com/2015/03/13/okulda-akran-zorbaligi-alintidir/" TargetMode="External"/><Relationship Id="rId2" Type="http://schemas.openxmlformats.org/officeDocument/2006/relationships/hyperlink" Target="https://www.rehberlikservisim.com/wp-content/uploads/2022/02/AKRAN-ZORBALIGI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5nhaber.com/akran-zorbaligi-nedir-nasil-cozulur_115114.html" TargetMode="External"/><Relationship Id="rId11" Type="http://schemas.openxmlformats.org/officeDocument/2006/relationships/hyperlink" Target="https://medium.com/@mursidetuncay/zorbal%C4%B1%C4%9F%C4%B1n-g%C3%B6lgesinde-g%C3%BCc%C3%BCn-ve-zay%C4%B1f%C4%B1n-dans%C4%B1-6689860795c6" TargetMode="External"/><Relationship Id="rId5" Type="http://schemas.openxmlformats.org/officeDocument/2006/relationships/hyperlink" Target="https://media4democracy.org/haberler/gocmen-cocuklarda-akran-zorbaligi/" TargetMode="External"/><Relationship Id="rId10" Type="http://schemas.openxmlformats.org/officeDocument/2006/relationships/hyperlink" Target="https://www.mentalup.net/blog/siber-zorbalik" TargetMode="External"/><Relationship Id="rId4" Type="http://schemas.openxmlformats.org/officeDocument/2006/relationships/hyperlink" Target="https://www.aa.com.tr/tr/egitim/meb-okullarda-akran-zorbaligina-karsi-psikoegitim-calismalarina-hiz-verdi/2777702" TargetMode="External"/><Relationship Id="rId9" Type="http://schemas.openxmlformats.org/officeDocument/2006/relationships/hyperlink" Target="https://eminterapi.com.tr/2024/02/06/akran-zorbaligi-turleri-etkileri-ve-cozum-yollari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470517"/>
            <a:ext cx="9144000" cy="1180730"/>
          </a:xfrm>
        </p:spPr>
        <p:txBody>
          <a:bodyPr/>
          <a:lstStyle/>
          <a:p>
            <a:r>
              <a:rPr lang="tr-TR" b="1" dirty="0" smtClean="0"/>
              <a:t>AKRAN ZORBALIĞI</a:t>
            </a: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988598"/>
            <a:ext cx="9144000" cy="577049"/>
          </a:xfrm>
        </p:spPr>
        <p:txBody>
          <a:bodyPr/>
          <a:lstStyle/>
          <a:p>
            <a:r>
              <a:rPr lang="tr-TR" b="1" dirty="0" smtClean="0"/>
              <a:t>ÖĞRETMEN SUNUMU</a:t>
            </a:r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92" y="2814221"/>
            <a:ext cx="7554685" cy="331137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014" y="134912"/>
            <a:ext cx="1718986" cy="92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0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Siber Zorbalık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1825625"/>
            <a:ext cx="10578483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 smtClean="0"/>
              <a:t>Bilgi ve iletişim teknolojilerini kullanarak bir birey yada grup tarafından diğerlerine zarar vermek için tasarlanan kasıtlı, tekrarlanan ve düşmanca davranış içeren zorbalık türüdür.</a:t>
            </a:r>
          </a:p>
          <a:p>
            <a:pPr lvl="0"/>
            <a:r>
              <a:rPr lang="tr-TR" dirty="0"/>
              <a:t>Rahatsız edici mesajlar göndermek</a:t>
            </a:r>
          </a:p>
          <a:p>
            <a:pPr lvl="0"/>
            <a:r>
              <a:rPr lang="tr-TR" dirty="0"/>
              <a:t>Sosyal medya siteleri aracılığıyla rahatsız etmek</a:t>
            </a:r>
          </a:p>
          <a:p>
            <a:pPr lvl="0"/>
            <a:r>
              <a:rPr lang="tr-TR" dirty="0"/>
              <a:t>Kişiden habersiz sosyal medya hesabı açmak</a:t>
            </a:r>
          </a:p>
          <a:p>
            <a:pPr lvl="0"/>
            <a:r>
              <a:rPr lang="tr-TR" dirty="0"/>
              <a:t>Fotoğraflarını izinsiz kullanmak</a:t>
            </a:r>
          </a:p>
          <a:p>
            <a:pPr lvl="0"/>
            <a:r>
              <a:rPr lang="tr-TR" dirty="0"/>
              <a:t>Kişiyi kötüleyen/küçük düşüren paylaşımlarda bulunmak</a:t>
            </a:r>
          </a:p>
          <a:p>
            <a:pPr lvl="0"/>
            <a:r>
              <a:rPr lang="tr-TR" dirty="0"/>
              <a:t>Sosyal medya hesaplarından dışlamak</a:t>
            </a:r>
          </a:p>
          <a:p>
            <a:pPr lvl="0"/>
            <a:r>
              <a:rPr lang="tr-TR" dirty="0"/>
              <a:t>Özel fotoğraf ve görüşmelerini diğer kişiler ile paylaşmak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080" y="3208994"/>
            <a:ext cx="2991773" cy="257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49424" y="1589102"/>
            <a:ext cx="10515600" cy="4909351"/>
          </a:xfrm>
        </p:spPr>
        <p:txBody>
          <a:bodyPr>
            <a:noAutofit/>
          </a:bodyPr>
          <a:lstStyle/>
          <a:p>
            <a:pPr lvl="1"/>
            <a:r>
              <a:rPr lang="tr-TR" dirty="0" smtClean="0"/>
              <a:t>Ergenlik dönemindeki öğrencilerin </a:t>
            </a:r>
            <a:r>
              <a:rPr lang="tr-TR" dirty="0"/>
              <a:t>sözel ve ilişkisel/sosyal zorbalık davranışlarını sıklıkla kullandıkları </a:t>
            </a:r>
            <a:r>
              <a:rPr lang="tr-TR" dirty="0" smtClean="0"/>
              <a:t>görülmektedir.</a:t>
            </a:r>
          </a:p>
          <a:p>
            <a:pPr lvl="1"/>
            <a:endParaRPr lang="tr-TR" sz="800" dirty="0" smtClean="0"/>
          </a:p>
          <a:p>
            <a:pPr lvl="1"/>
            <a:r>
              <a:rPr lang="tr-TR" dirty="0" smtClean="0"/>
              <a:t>Erkek </a:t>
            </a:r>
            <a:r>
              <a:rPr lang="tr-TR" dirty="0"/>
              <a:t>öğrencilerin fiziksel zorbalığa yönelik </a:t>
            </a:r>
            <a:r>
              <a:rPr lang="tr-TR" dirty="0" smtClean="0"/>
              <a:t>davranışları daha çok sergiledikleri </a:t>
            </a:r>
            <a:r>
              <a:rPr lang="tr-TR" dirty="0"/>
              <a:t>gözlenmektedir. Bu davranışlar </a:t>
            </a:r>
            <a:r>
              <a:rPr lang="tr-TR" dirty="0" smtClean="0"/>
              <a:t>ergenliğin sonlarına doğru azalmaktadır.</a:t>
            </a:r>
          </a:p>
          <a:p>
            <a:pPr lvl="1"/>
            <a:endParaRPr lang="tr-TR" sz="800" dirty="0" smtClean="0"/>
          </a:p>
          <a:p>
            <a:pPr lvl="1"/>
            <a:r>
              <a:rPr lang="tr-TR" dirty="0" smtClean="0"/>
              <a:t>Ergenlik dönemindeki kız öğrencilerin daha çok sosyal zorbalık yaptıkları görünmektedir. Bu davranışlar ergenliğin sonlarına doğru azalmaktadır.</a:t>
            </a:r>
          </a:p>
          <a:p>
            <a:pPr lvl="1"/>
            <a:endParaRPr lang="tr-TR" sz="800" dirty="0" smtClean="0"/>
          </a:p>
          <a:p>
            <a:pPr lvl="1"/>
            <a:r>
              <a:rPr lang="tr-TR" dirty="0" smtClean="0"/>
              <a:t>Ayrıca lise döneminde siber </a:t>
            </a:r>
            <a:r>
              <a:rPr lang="tr-TR" dirty="0"/>
              <a:t>zorbalık davranışları da sıkça sergilenmektedir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740023" y="221942"/>
            <a:ext cx="7918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smtClean="0"/>
              <a:t>Ayrıca;</a:t>
            </a:r>
            <a:endParaRPr lang="tr-TR" sz="4800" b="1" dirty="0"/>
          </a:p>
        </p:txBody>
      </p:sp>
    </p:spTree>
    <p:extLst>
      <p:ext uri="{BB962C8B-B14F-4D97-AF65-F5344CB8AC3E}">
        <p14:creationId xmlns:p14="http://schemas.microsoft.com/office/powerpoint/2010/main" val="50574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Akran </a:t>
            </a:r>
            <a:r>
              <a:rPr lang="tr-TR" b="1" dirty="0"/>
              <a:t>Z</a:t>
            </a:r>
            <a:r>
              <a:rPr lang="tr-TR" b="1" dirty="0" smtClean="0"/>
              <a:t>orbalığındaki </a:t>
            </a:r>
            <a:r>
              <a:rPr lang="tr-TR" b="1" dirty="0"/>
              <a:t>R</a:t>
            </a:r>
            <a:r>
              <a:rPr lang="tr-TR" b="1" dirty="0" smtClean="0"/>
              <a:t>oller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u="sng" dirty="0" smtClean="0"/>
              <a:t>Zorba; </a:t>
            </a:r>
            <a:r>
              <a:rPr lang="tr-TR" dirty="0" smtClean="0"/>
              <a:t>Zorbalık davranışını sergileyen kişi</a:t>
            </a:r>
          </a:p>
          <a:p>
            <a:endParaRPr lang="tr-TR" dirty="0" smtClean="0"/>
          </a:p>
          <a:p>
            <a:r>
              <a:rPr lang="tr-TR" b="1" u="sng" dirty="0" smtClean="0"/>
              <a:t>Mağdur/Kurban;</a:t>
            </a:r>
            <a:r>
              <a:rPr lang="tr-TR" dirty="0" smtClean="0"/>
              <a:t> Zorbalık davranışına maruz kalan kişi</a:t>
            </a:r>
          </a:p>
          <a:p>
            <a:endParaRPr lang="tr-TR" dirty="0" smtClean="0"/>
          </a:p>
          <a:p>
            <a:r>
              <a:rPr lang="tr-TR" b="1" u="sng" dirty="0" smtClean="0"/>
              <a:t>İzleyici;</a:t>
            </a:r>
            <a:r>
              <a:rPr lang="tr-TR" dirty="0" smtClean="0"/>
              <a:t> Olaylara tanıklık eden kişi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610" y="3655615"/>
            <a:ext cx="4620392" cy="260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199" y="183642"/>
            <a:ext cx="10515600" cy="1325563"/>
          </a:xfrm>
        </p:spPr>
        <p:txBody>
          <a:bodyPr/>
          <a:lstStyle/>
          <a:p>
            <a:r>
              <a:rPr lang="tr-TR" b="1" dirty="0" smtClean="0"/>
              <a:t>Akran Zorbalarının;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1509205"/>
            <a:ext cx="11057879" cy="4685514"/>
          </a:xfrm>
        </p:spPr>
        <p:txBody>
          <a:bodyPr numCol="2">
            <a:normAutofit/>
          </a:bodyPr>
          <a:lstStyle/>
          <a:p>
            <a:pPr marL="0" indent="0" algn="ctr">
              <a:buNone/>
            </a:pPr>
            <a:r>
              <a:rPr lang="tr-TR" sz="2000" b="1" u="sng" dirty="0" smtClean="0"/>
              <a:t>Bireysel özellikleri </a:t>
            </a:r>
          </a:p>
          <a:p>
            <a:pPr marL="0" indent="0">
              <a:buNone/>
            </a:pPr>
            <a:r>
              <a:rPr lang="tr-TR" sz="2000" dirty="0" smtClean="0"/>
              <a:t>• Başkaları üzerinde egemenlik kurmayı sevme </a:t>
            </a:r>
          </a:p>
          <a:p>
            <a:pPr marL="0" indent="0">
              <a:buNone/>
            </a:pPr>
            <a:r>
              <a:rPr lang="tr-TR" sz="2000" dirty="0" smtClean="0"/>
              <a:t>• Saldırganca davranmaktan gurur duyma </a:t>
            </a:r>
          </a:p>
          <a:p>
            <a:pPr marL="0" indent="0">
              <a:buNone/>
            </a:pPr>
            <a:r>
              <a:rPr lang="tr-TR" sz="2000" dirty="0" smtClean="0"/>
              <a:t>• Diğerlerinin duygularına karşı duyarsız olma, empati kurmakta güçlük yaşama </a:t>
            </a:r>
          </a:p>
          <a:p>
            <a:pPr marL="0" indent="0">
              <a:buNone/>
            </a:pPr>
            <a:r>
              <a:rPr lang="tr-TR" sz="2000" dirty="0" smtClean="0"/>
              <a:t>• Sosyal ve duygusal becerilerde güçlüdür</a:t>
            </a:r>
          </a:p>
          <a:p>
            <a:pPr marL="0" indent="0">
              <a:buNone/>
            </a:pPr>
            <a:r>
              <a:rPr lang="tr-TR" sz="2000" dirty="0" smtClean="0"/>
              <a:t>• Düşünmeden, tepkisel ve aceleci davranma </a:t>
            </a:r>
          </a:p>
          <a:p>
            <a:pPr marL="0" indent="0">
              <a:buNone/>
            </a:pPr>
            <a:r>
              <a:rPr lang="tr-TR" sz="2000" dirty="0" smtClean="0"/>
              <a:t>• Öfke kontrolü problemi yaşama </a:t>
            </a:r>
          </a:p>
          <a:p>
            <a:pPr marL="0" indent="0">
              <a:buNone/>
            </a:pPr>
            <a:r>
              <a:rPr lang="tr-TR" sz="2000" dirty="0" smtClean="0"/>
              <a:t>• Yetişkinlere karşı itaatsiz davranışlarda bulunma </a:t>
            </a:r>
          </a:p>
          <a:p>
            <a:pPr marL="0" indent="0">
              <a:buNone/>
            </a:pPr>
            <a:r>
              <a:rPr lang="tr-TR" sz="2000" dirty="0" smtClean="0"/>
              <a:t>• Okul dışındaki ortamlarda da saldırganca davranma</a:t>
            </a:r>
          </a:p>
          <a:p>
            <a:pPr marL="0" indent="0">
              <a:buNone/>
            </a:pPr>
            <a:endParaRPr lang="tr-TR" sz="2000" dirty="0" smtClean="0"/>
          </a:p>
          <a:p>
            <a:pPr marL="0" indent="0" algn="ctr">
              <a:buNone/>
            </a:pPr>
            <a:r>
              <a:rPr lang="tr-TR" sz="2000" b="1" u="sng" dirty="0" smtClean="0"/>
              <a:t>Ailesel özellikleri </a:t>
            </a:r>
          </a:p>
          <a:p>
            <a:pPr marL="0" indent="0">
              <a:buNone/>
            </a:pPr>
            <a:r>
              <a:rPr lang="tr-TR" sz="2000" dirty="0" smtClean="0"/>
              <a:t>• Anne-baba arasında çatışma </a:t>
            </a:r>
          </a:p>
          <a:p>
            <a:pPr marL="0" indent="0">
              <a:buNone/>
            </a:pPr>
            <a:r>
              <a:rPr lang="tr-TR" sz="2000" dirty="0" smtClean="0"/>
              <a:t>• Aile içi şiddet, fiziksel ve/veya duygusal istismar • Anne-babanın ilgi, sevgi, yakınlık göstermemesi </a:t>
            </a:r>
          </a:p>
          <a:p>
            <a:pPr marL="0" indent="0">
              <a:buNone/>
            </a:pPr>
            <a:r>
              <a:rPr lang="tr-TR" sz="2000" dirty="0" smtClean="0"/>
              <a:t>• Çocuğa fiziksel ceza verilmesi </a:t>
            </a:r>
          </a:p>
          <a:p>
            <a:pPr marL="0" indent="0">
              <a:buNone/>
            </a:pPr>
            <a:r>
              <a:rPr lang="tr-TR" sz="2000" dirty="0" smtClean="0"/>
              <a:t>• Çocuğun saldırgan davranışlarla istediğini elde edebilmesi </a:t>
            </a:r>
          </a:p>
          <a:p>
            <a:pPr marL="0" indent="0">
              <a:buNone/>
            </a:pPr>
            <a:r>
              <a:rPr lang="tr-TR" sz="2000" dirty="0" smtClean="0"/>
              <a:t>• Aile içi iletişimin zayıf/kopuk olması </a:t>
            </a:r>
          </a:p>
          <a:p>
            <a:pPr marL="0" indent="0">
              <a:buNone/>
            </a:pPr>
            <a:r>
              <a:rPr lang="tr-TR" sz="2000" dirty="0" smtClean="0"/>
              <a:t>• Aile içinde olumsuz rol modellerinin olması (</a:t>
            </a:r>
            <a:r>
              <a:rPr lang="tr-TR" sz="2000" dirty="0" err="1" smtClean="0"/>
              <a:t>örn</a:t>
            </a:r>
            <a:r>
              <a:rPr lang="tr-TR" sz="2000" dirty="0" smtClean="0"/>
              <a:t>. küfürlü konuşan veya şiddet uygulayan anne-babalar/kardeşler)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794633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Zorbaların Ayırt Edici Özellikleri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55938"/>
            <a:ext cx="10515600" cy="5086905"/>
          </a:xfrm>
        </p:spPr>
        <p:txBody>
          <a:bodyPr>
            <a:normAutofit lnSpcReduction="10000"/>
          </a:bodyPr>
          <a:lstStyle/>
          <a:p>
            <a:r>
              <a:rPr lang="tr-TR" dirty="0"/>
              <a:t>F</a:t>
            </a:r>
            <a:r>
              <a:rPr lang="tr-TR" dirty="0" smtClean="0"/>
              <a:t>iziksel olarak daha güçlü</a:t>
            </a:r>
          </a:p>
          <a:p>
            <a:r>
              <a:rPr lang="tr-TR" dirty="0"/>
              <a:t>Ö</a:t>
            </a:r>
            <a:r>
              <a:rPr lang="tr-TR" dirty="0" smtClean="0"/>
              <a:t>z güvenleri daha yüksek</a:t>
            </a:r>
          </a:p>
          <a:p>
            <a:r>
              <a:rPr lang="tr-TR" dirty="0"/>
              <a:t>Ş</a:t>
            </a:r>
            <a:r>
              <a:rPr lang="tr-TR" dirty="0" smtClean="0"/>
              <a:t>iddet içerikli olaylara daha çok karışan</a:t>
            </a:r>
          </a:p>
          <a:p>
            <a:r>
              <a:rPr lang="tr-TR" dirty="0" err="1"/>
              <a:t>D</a:t>
            </a:r>
            <a:r>
              <a:rPr lang="de-DE" dirty="0" smtClean="0"/>
              <a:t>aha </a:t>
            </a:r>
            <a:r>
              <a:rPr lang="de-DE" dirty="0" err="1" smtClean="0"/>
              <a:t>önce</a:t>
            </a:r>
            <a:r>
              <a:rPr lang="de-DE" dirty="0" smtClean="0"/>
              <a:t> </a:t>
            </a:r>
            <a:r>
              <a:rPr lang="de-DE" dirty="0" err="1" smtClean="0"/>
              <a:t>engellenen</a:t>
            </a:r>
            <a:r>
              <a:rPr lang="de-DE" dirty="0" smtClean="0"/>
              <a:t> </a:t>
            </a:r>
            <a:r>
              <a:rPr lang="de-DE" dirty="0" err="1" smtClean="0"/>
              <a:t>ya</a:t>
            </a:r>
            <a:r>
              <a:rPr lang="tr-TR" dirty="0"/>
              <a:t> </a:t>
            </a:r>
            <a:r>
              <a:rPr lang="de-DE" dirty="0" smtClean="0"/>
              <a:t>da </a:t>
            </a:r>
            <a:r>
              <a:rPr lang="de-DE" dirty="0" err="1" smtClean="0"/>
              <a:t>zorb</a:t>
            </a:r>
            <a:r>
              <a:rPr lang="tr-TR" dirty="0"/>
              <a:t>a</a:t>
            </a:r>
            <a:r>
              <a:rPr lang="de-DE" dirty="0" smtClean="0"/>
              <a:t> </a:t>
            </a:r>
            <a:r>
              <a:rPr lang="de-DE" dirty="0" err="1" smtClean="0"/>
              <a:t>davranı</a:t>
            </a:r>
            <a:r>
              <a:rPr lang="tr-TR" dirty="0" smtClean="0"/>
              <a:t>ş</a:t>
            </a:r>
            <a:r>
              <a:rPr lang="de-DE" dirty="0" smtClean="0"/>
              <a:t>a </a:t>
            </a:r>
            <a:r>
              <a:rPr lang="de-DE" dirty="0" err="1" smtClean="0"/>
              <a:t>ma</a:t>
            </a:r>
            <a:r>
              <a:rPr lang="tr-TR" dirty="0" smtClean="0"/>
              <a:t>r</a:t>
            </a:r>
            <a:r>
              <a:rPr lang="de-DE" dirty="0" err="1" smtClean="0"/>
              <a:t>uz</a:t>
            </a:r>
            <a:r>
              <a:rPr lang="de-DE" dirty="0" smtClean="0"/>
              <a:t> </a:t>
            </a:r>
            <a:r>
              <a:rPr lang="de-DE" dirty="0" err="1" smtClean="0"/>
              <a:t>kalan</a:t>
            </a:r>
            <a:r>
              <a:rPr lang="de-DE" dirty="0" smtClean="0"/>
              <a:t> </a:t>
            </a:r>
            <a:r>
              <a:rPr lang="de-DE" dirty="0" err="1" smtClean="0"/>
              <a:t>bireyler</a:t>
            </a:r>
            <a:endParaRPr lang="tr-TR" dirty="0" smtClean="0"/>
          </a:p>
          <a:p>
            <a:r>
              <a:rPr lang="tr-TR" dirty="0"/>
              <a:t>A</a:t>
            </a:r>
            <a:r>
              <a:rPr lang="tr-TR" dirty="0" smtClean="0"/>
              <a:t>ile içinde sağlıksız ilişkilere sahip</a:t>
            </a:r>
          </a:p>
          <a:p>
            <a:r>
              <a:rPr lang="tr-TR" dirty="0" smtClean="0"/>
              <a:t>Enerjik, aktif, spor etkinliklerinde başarılı, acı eşikleri yüksek, yaşça ve bedenen daha büyük bireyler</a:t>
            </a:r>
          </a:p>
          <a:p>
            <a:r>
              <a:rPr lang="tr-TR" dirty="0"/>
              <a:t>A</a:t>
            </a:r>
            <a:r>
              <a:rPr lang="tr-TR" dirty="0" smtClean="0"/>
              <a:t>kademik başarısı düşük</a:t>
            </a:r>
          </a:p>
          <a:p>
            <a:r>
              <a:rPr lang="tr-TR" dirty="0"/>
              <a:t>O</a:t>
            </a:r>
            <a:r>
              <a:rPr lang="tr-TR" dirty="0" smtClean="0"/>
              <a:t>kulu sevmedikleri</a:t>
            </a:r>
          </a:p>
          <a:p>
            <a:r>
              <a:rPr lang="tr-TR" dirty="0" smtClean="0"/>
              <a:t>Okul dışında arkadaşlarıyla daha çok vakit geçirdikleri ve daha kolay arkadaşlık kurdukları görülmüş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422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Akran Zorbalığına Maruz Kalanların;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1825625"/>
            <a:ext cx="11120021" cy="4351338"/>
          </a:xfrm>
        </p:spPr>
        <p:txBody>
          <a:bodyPr numCol="2"/>
          <a:lstStyle/>
          <a:p>
            <a:pPr marL="0" indent="0" algn="ctr">
              <a:buNone/>
            </a:pPr>
            <a:r>
              <a:rPr lang="tr-TR" sz="2000" b="1" u="sng" dirty="0" smtClean="0"/>
              <a:t>Bireysel özellikleri </a:t>
            </a:r>
          </a:p>
          <a:p>
            <a:pPr marL="0" indent="0">
              <a:buNone/>
            </a:pPr>
            <a:r>
              <a:rPr lang="tr-TR" sz="2000" dirty="0" smtClean="0"/>
              <a:t>• Çekingen, içe kapanık, itaatkar olma </a:t>
            </a:r>
          </a:p>
          <a:p>
            <a:pPr marL="0" indent="0">
              <a:buNone/>
            </a:pPr>
            <a:r>
              <a:rPr lang="tr-TR" sz="2000" dirty="0" smtClean="0"/>
              <a:t>• Düşük benlik saygısı ve özgüven </a:t>
            </a:r>
          </a:p>
          <a:p>
            <a:pPr marL="0" indent="0">
              <a:buNone/>
            </a:pPr>
            <a:r>
              <a:rPr lang="tr-TR" sz="2000" dirty="0" smtClean="0"/>
              <a:t>• Sosyal ortamlarda endişeli, kaygılı, güvensiz davranışlar sergileme </a:t>
            </a:r>
          </a:p>
          <a:p>
            <a:pPr marL="0" indent="0">
              <a:buNone/>
            </a:pPr>
            <a:r>
              <a:rPr lang="tr-TR" sz="2000" dirty="0" smtClean="0"/>
              <a:t>• Farklı fiziksel özelliklere sahip olma (</a:t>
            </a:r>
            <a:r>
              <a:rPr lang="tr-TR" sz="2000" dirty="0" err="1" smtClean="0"/>
              <a:t>örn</a:t>
            </a:r>
            <a:r>
              <a:rPr lang="tr-TR" sz="2000" dirty="0" smtClean="0"/>
              <a:t>. aşırı kısa/uzun boy, aşırı zayıf/kilolu, kekemelik, diş teli – gözlük kullanma) </a:t>
            </a:r>
          </a:p>
          <a:p>
            <a:pPr marL="0" indent="0">
              <a:buNone/>
            </a:pPr>
            <a:r>
              <a:rPr lang="tr-TR" sz="2000" dirty="0" smtClean="0"/>
              <a:t>• Fiziksel veya zihinsel engel/farklılığa sahip olma</a:t>
            </a:r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tr-TR" sz="2000" dirty="0" smtClean="0"/>
          </a:p>
          <a:p>
            <a:pPr marL="0" indent="0" algn="ctr">
              <a:buNone/>
            </a:pPr>
            <a:r>
              <a:rPr lang="tr-TR" sz="2000" b="1" u="sng" dirty="0" smtClean="0"/>
              <a:t>Ailesel özellikleri </a:t>
            </a:r>
          </a:p>
          <a:p>
            <a:pPr marL="0" indent="0">
              <a:buNone/>
            </a:pPr>
            <a:r>
              <a:rPr lang="tr-TR" sz="2000" dirty="0" smtClean="0"/>
              <a:t>• Aşırı koruyucu ve kollayıcı anne babalar </a:t>
            </a:r>
          </a:p>
          <a:p>
            <a:pPr marL="0" indent="0">
              <a:buNone/>
            </a:pPr>
            <a:r>
              <a:rPr lang="tr-TR" sz="2000" dirty="0" smtClean="0"/>
              <a:t>• Aile içi iletişimin zayıf/kopuk olması </a:t>
            </a:r>
          </a:p>
          <a:p>
            <a:pPr marL="0" indent="0">
              <a:buNone/>
            </a:pPr>
            <a:r>
              <a:rPr lang="tr-TR" sz="2000" dirty="0" smtClean="0"/>
              <a:t>• Çocuğun aile ortamında saldırgan davranışlara maruz kalması </a:t>
            </a:r>
          </a:p>
          <a:p>
            <a:pPr marL="0" indent="0">
              <a:buNone/>
            </a:pPr>
            <a:r>
              <a:rPr lang="tr-TR" sz="2000" dirty="0" smtClean="0"/>
              <a:t>• Dezavantajlı gruba ait olma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8661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315" y="365125"/>
            <a:ext cx="10723485" cy="1325563"/>
          </a:xfrm>
        </p:spPr>
        <p:txBody>
          <a:bodyPr>
            <a:normAutofit/>
          </a:bodyPr>
          <a:lstStyle/>
          <a:p>
            <a:r>
              <a:rPr lang="tr-TR" b="1" dirty="0" smtClean="0"/>
              <a:t>Öğrencinin Akran Zorbalığına Maruz Kaldığını Nasıl Anlarız?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0315" y="1585929"/>
            <a:ext cx="10723485" cy="2923928"/>
          </a:xfrm>
        </p:spPr>
        <p:txBody>
          <a:bodyPr>
            <a:normAutofit/>
          </a:bodyPr>
          <a:lstStyle/>
          <a:p>
            <a:pPr lvl="1"/>
            <a:r>
              <a:rPr lang="tr-TR" dirty="0" smtClean="0"/>
              <a:t>Öğrenciler </a:t>
            </a:r>
            <a:r>
              <a:rPr lang="tr-TR" dirty="0"/>
              <a:t>zorbalık yaptıklarını veya zorbalığa maruz kaldıklarını yetişkinlere doğrudan anlatmayabilirler</a:t>
            </a:r>
            <a:r>
              <a:rPr lang="tr-TR" dirty="0" smtClean="0"/>
              <a:t>.</a:t>
            </a:r>
            <a:r>
              <a:rPr lang="tr-TR" dirty="0"/>
              <a:t> </a:t>
            </a:r>
          </a:p>
          <a:p>
            <a:pPr lvl="1"/>
            <a:r>
              <a:rPr lang="tr-TR" dirty="0"/>
              <a:t>Bununla birlikte, </a:t>
            </a:r>
            <a:r>
              <a:rPr lang="tr-TR" dirty="0" smtClean="0"/>
              <a:t>öğrencileri </a:t>
            </a:r>
            <a:r>
              <a:rPr lang="tr-TR" dirty="0"/>
              <a:t>yakından gözlemlediğimizde, bazı işaretler akran zorbalığı durumları hakkında bizlere bilgi verebilir</a:t>
            </a:r>
            <a:r>
              <a:rPr lang="tr-TR" dirty="0" smtClean="0"/>
              <a:t>.</a:t>
            </a:r>
            <a:endParaRPr lang="tr-TR" dirty="0"/>
          </a:p>
          <a:p>
            <a:pPr lvl="1"/>
            <a:r>
              <a:rPr lang="tr-TR" dirty="0"/>
              <a:t>Bu işaretler, zorbalık dışındaki nedenlerden de kaynaklanıyor olabilir ancak mutlaka önemsenmeli ve takip edilmelidir.</a:t>
            </a:r>
          </a:p>
          <a:p>
            <a:pPr lvl="1"/>
            <a:r>
              <a:rPr lang="tr-TR" dirty="0" smtClean="0"/>
              <a:t>Öğrencide olağan dışı duygu durumu değişimi veya alışkanlıklarında değişim varsa öğrenci takip edilerek paylaşması teşvik edilmelidir.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3738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Akran Zorbalığının Sık Gerçekleştiği Yerler</a:t>
            </a:r>
            <a:br>
              <a:rPr lang="tr-TR" b="1" dirty="0"/>
            </a:b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dirty="0"/>
              <a:t>• Sınıf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Koridor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Okul bahçesi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Oyun sahası (basketbol, futbol)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Kantin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Yemekhane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Tuvalet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Spor salonu, soyunma odası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Atölye ve laboratuvar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Okul servisi veya okul yolu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Yatakhane ve banyo (yatılı okullarda) </a:t>
            </a:r>
          </a:p>
        </p:txBody>
      </p:sp>
    </p:spTree>
    <p:extLst>
      <p:ext uri="{BB962C8B-B14F-4D97-AF65-F5344CB8AC3E}">
        <p14:creationId xmlns:p14="http://schemas.microsoft.com/office/powerpoint/2010/main" val="89656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Akran Zorbalığına Maruz Kalan Bireylerin Hissettikleri;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59637" y="1843381"/>
            <a:ext cx="1816223" cy="4557420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tr-TR" sz="2400" dirty="0" smtClean="0"/>
              <a:t>• Suçluluk, </a:t>
            </a:r>
          </a:p>
          <a:p>
            <a:pPr marL="0" indent="0">
              <a:buNone/>
            </a:pPr>
            <a:r>
              <a:rPr lang="tr-TR" sz="2400" dirty="0" smtClean="0"/>
              <a:t>• Korku, </a:t>
            </a:r>
          </a:p>
          <a:p>
            <a:pPr marL="0" indent="0">
              <a:buNone/>
            </a:pPr>
            <a:r>
              <a:rPr lang="tr-TR" sz="2400" dirty="0" smtClean="0"/>
              <a:t>• Panik, </a:t>
            </a:r>
          </a:p>
          <a:p>
            <a:pPr marL="0" indent="0">
              <a:buNone/>
            </a:pPr>
            <a:r>
              <a:rPr lang="tr-TR" sz="2400" dirty="0" smtClean="0"/>
              <a:t>• Öfke </a:t>
            </a:r>
          </a:p>
          <a:p>
            <a:pPr marL="0" indent="0">
              <a:buNone/>
            </a:pPr>
            <a:r>
              <a:rPr lang="tr-TR" sz="2400" dirty="0" smtClean="0"/>
              <a:t>• Kızgınlık, </a:t>
            </a:r>
          </a:p>
          <a:p>
            <a:pPr marL="0" indent="0">
              <a:buNone/>
            </a:pPr>
            <a:r>
              <a:rPr lang="tr-TR" sz="2400" dirty="0" smtClean="0"/>
              <a:t>• Endişe, </a:t>
            </a:r>
          </a:p>
          <a:p>
            <a:pPr marL="0" indent="0">
              <a:buNone/>
            </a:pPr>
            <a:r>
              <a:rPr lang="tr-TR" sz="2400" dirty="0" smtClean="0"/>
              <a:t>• Yetersizlik, </a:t>
            </a:r>
          </a:p>
          <a:p>
            <a:pPr marL="0" indent="0">
              <a:buNone/>
            </a:pPr>
            <a:r>
              <a:rPr lang="tr-TR" sz="2400" dirty="0" smtClean="0"/>
              <a:t>• Üzüntü, </a:t>
            </a:r>
          </a:p>
          <a:p>
            <a:pPr marL="0" indent="0">
              <a:buNone/>
            </a:pPr>
            <a:r>
              <a:rPr lang="tr-TR" sz="2400" dirty="0" smtClean="0"/>
              <a:t>• Pişmanlık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721" y="2027622"/>
            <a:ext cx="68580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72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Akran Zorbalığına Maruz Kalan Öğrencilerdeki Davranışsal Değişimler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Okula geç kalma ve devamsızlıkta artış</a:t>
            </a:r>
          </a:p>
          <a:p>
            <a:r>
              <a:rPr lang="tr-TR" dirty="0" smtClean="0"/>
              <a:t>Tırnak yeme</a:t>
            </a:r>
          </a:p>
          <a:p>
            <a:r>
              <a:rPr lang="tr-TR" dirty="0" smtClean="0"/>
              <a:t>Riskli davranışlarda bulunma</a:t>
            </a:r>
          </a:p>
          <a:p>
            <a:r>
              <a:rPr lang="tr-TR" dirty="0" smtClean="0"/>
              <a:t>Saldırgan tutum</a:t>
            </a:r>
          </a:p>
          <a:p>
            <a:r>
              <a:rPr lang="tr-TR" dirty="0" smtClean="0"/>
              <a:t>Yalnız kalma isteği</a:t>
            </a:r>
          </a:p>
          <a:p>
            <a:r>
              <a:rPr lang="tr-TR" dirty="0" smtClean="0"/>
              <a:t>Fiziksel görünüşüne takılma vb.</a:t>
            </a:r>
          </a:p>
          <a:p>
            <a:r>
              <a:rPr lang="tr-TR" dirty="0" smtClean="0"/>
              <a:t>Uykulu görünüm, derste uyuklama</a:t>
            </a:r>
          </a:p>
          <a:p>
            <a:r>
              <a:rPr lang="tr-TR" dirty="0" smtClean="0"/>
              <a:t>Kendine zarar verme</a:t>
            </a:r>
          </a:p>
          <a:p>
            <a:r>
              <a:rPr lang="tr-TR" dirty="0" smtClean="0"/>
              <a:t>Ağlama krizleri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43720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Bu Sunumun Amacı;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/>
              <a:t>O</a:t>
            </a:r>
            <a:r>
              <a:rPr lang="tr-TR" dirty="0" smtClean="0"/>
              <a:t>kullarımız, son yıllarda artan akran zorbalığı olaylarıyla sıklıkla gündeme gelmektedir. </a:t>
            </a:r>
          </a:p>
          <a:p>
            <a:pPr algn="just"/>
            <a:r>
              <a:rPr lang="tr-TR" dirty="0" smtClean="0"/>
              <a:t>Bu çalışma kapsamında sizlerin akran zorbalığı konusunda bilgi düzeylerinizi arttırarak, akran zorbalığı ile birlikte mücadele etmemizi sağlamak amaçlanmıştır.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860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Zorbalığa Maruz Kalmanın Sonucunda;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/>
              <a:t>• Kısa dönemli fiziksel sorunlar (baş ağrıları, karnın ağrıması),</a:t>
            </a:r>
          </a:p>
          <a:p>
            <a:pPr marL="0" indent="0">
              <a:buNone/>
            </a:pPr>
            <a:r>
              <a:rPr lang="tr-TR" dirty="0" smtClean="0"/>
              <a:t>• İçine kapanma, </a:t>
            </a:r>
          </a:p>
          <a:p>
            <a:pPr marL="0" indent="0">
              <a:buNone/>
            </a:pPr>
            <a:r>
              <a:rPr lang="tr-TR" dirty="0" smtClean="0"/>
              <a:t>• Okul kurallarına uymama isteği, </a:t>
            </a:r>
          </a:p>
          <a:p>
            <a:pPr marL="0" indent="0">
              <a:buNone/>
            </a:pPr>
            <a:r>
              <a:rPr lang="tr-TR" dirty="0" smtClean="0"/>
              <a:t>• Okula gelmek istememe, </a:t>
            </a:r>
          </a:p>
          <a:p>
            <a:pPr marL="0" indent="0">
              <a:buNone/>
            </a:pPr>
            <a:r>
              <a:rPr lang="tr-TR" dirty="0" smtClean="0"/>
              <a:t>• Depresyon, </a:t>
            </a:r>
          </a:p>
          <a:p>
            <a:pPr marL="0" indent="0">
              <a:buNone/>
            </a:pPr>
            <a:r>
              <a:rPr lang="tr-TR" dirty="0" smtClean="0"/>
              <a:t>• Sosyal ilişkilerde azalma, arkadaşları ile görüşmek istememe,</a:t>
            </a:r>
          </a:p>
          <a:p>
            <a:pPr marL="0" indent="0">
              <a:buNone/>
            </a:pPr>
            <a:r>
              <a:rPr lang="tr-TR" dirty="0" smtClean="0"/>
              <a:t>•Derslere ilgisizlik, </a:t>
            </a:r>
          </a:p>
          <a:p>
            <a:pPr marL="0" indent="0">
              <a:buNone/>
            </a:pPr>
            <a:r>
              <a:rPr lang="tr-TR" dirty="0" smtClean="0"/>
              <a:t>•Akademik başarıda düşüş yaşama, </a:t>
            </a:r>
          </a:p>
          <a:p>
            <a:pPr marL="0" indent="0">
              <a:buNone/>
            </a:pPr>
            <a:r>
              <a:rPr lang="tr-TR" dirty="0" smtClean="0"/>
              <a:t>• Olumsuz benlik saygısı, kendisini sevmeme gibi sonuçları olabilir.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47459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Akran Zorbalığı İle İlgili Bilinmesi Gerekenler</a:t>
            </a:r>
            <a:endParaRPr lang="tr-TR" b="1" dirty="0"/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4165417"/>
              </p:ext>
            </p:extLst>
          </p:nvPr>
        </p:nvGraphicFramePr>
        <p:xfrm>
          <a:off x="838200" y="1523782"/>
          <a:ext cx="10596240" cy="4513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8120">
                  <a:extLst>
                    <a:ext uri="{9D8B030D-6E8A-4147-A177-3AD203B41FA5}">
                      <a16:colId xmlns:a16="http://schemas.microsoft.com/office/drawing/2014/main" val="2469051742"/>
                    </a:ext>
                  </a:extLst>
                </a:gridCol>
                <a:gridCol w="5298120">
                  <a:extLst>
                    <a:ext uri="{9D8B030D-6E8A-4147-A177-3AD203B41FA5}">
                      <a16:colId xmlns:a16="http://schemas.microsoft.com/office/drawing/2014/main" val="2483136119"/>
                    </a:ext>
                  </a:extLst>
                </a:gridCol>
              </a:tblGrid>
              <a:tr h="445807">
                <a:tc>
                  <a:txBody>
                    <a:bodyPr/>
                    <a:lstStyle/>
                    <a:p>
                      <a:r>
                        <a:rPr lang="tr-TR" dirty="0" smtClean="0"/>
                        <a:t>YANLIŞ</a:t>
                      </a:r>
                      <a:r>
                        <a:rPr lang="tr-TR" baseline="0" dirty="0" smtClean="0"/>
                        <a:t> BİLİNENLER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DOĞRUSU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154989"/>
                  </a:ext>
                </a:extLst>
              </a:tr>
              <a:tr h="1099250">
                <a:tc>
                  <a:txBody>
                    <a:bodyPr/>
                    <a:lstStyle/>
                    <a:p>
                      <a:r>
                        <a:rPr lang="tr-TR" dirty="0" smtClean="0"/>
                        <a:t>Zorbalık kendi haline bırakılırsa zamanla biter.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Zorbalığı görmezden gelmek zorba davranışlarda bulunan kişiyi cesaretlendirir; zorbalık dozunu artırmasına neden olabilir.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930448"/>
                  </a:ext>
                </a:extLst>
              </a:tr>
              <a:tr h="1429025">
                <a:tc>
                  <a:txBody>
                    <a:bodyPr/>
                    <a:lstStyle/>
                    <a:p>
                      <a:r>
                        <a:rPr lang="tr-TR" dirty="0" smtClean="0"/>
                        <a:t>Sadece erkek çocuklar zorbalık yapar.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Kız çocuklar da erkek çocuklar da zorbalık yapar. Araştırmalar erkek</a:t>
                      </a:r>
                      <a:r>
                        <a:rPr lang="tr-TR" baseline="0" dirty="0" smtClean="0"/>
                        <a:t> çocukların</a:t>
                      </a:r>
                      <a:r>
                        <a:rPr lang="tr-TR" dirty="0" smtClean="0"/>
                        <a:t> daha çok fiziksel zorbalık yaptığını, kızların ise ağırlıklı olarak duygusal ve sosyal zorbalık yaptığını ortaya koymaktadır.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359358"/>
                  </a:ext>
                </a:extLst>
              </a:tr>
              <a:tr h="769475">
                <a:tc>
                  <a:txBody>
                    <a:bodyPr/>
                    <a:lstStyle/>
                    <a:p>
                      <a:r>
                        <a:rPr lang="tr-TR" dirty="0" smtClean="0"/>
                        <a:t>Fiziksel zorbalık dışında diğer zorbalık türleri o kadar da önemli değildir.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Tüm zorbalık türleri çocuğun gelişimini olumsuz etkiler.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940694"/>
                  </a:ext>
                </a:extLst>
              </a:tr>
              <a:tr h="769475">
                <a:tc>
                  <a:txBody>
                    <a:bodyPr/>
                    <a:lstStyle/>
                    <a:p>
                      <a:r>
                        <a:rPr lang="tr-TR" dirty="0" smtClean="0"/>
                        <a:t>Zorbalıktan şikayet eden öğrenciler ana kuzusudur.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Zorbalıktan şikayet eden öğrenci kendisini koruyan ve savunan öğrencidir.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254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349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9899"/>
            <a:ext cx="10515600" cy="1287261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Akran </a:t>
            </a:r>
            <a:r>
              <a:rPr lang="tr-TR" b="1" dirty="0" smtClean="0"/>
              <a:t>Zorbalığına Maruz Kalan Öğrenciler İçin Öğretmenlere Öneriler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67159"/>
            <a:ext cx="10515600" cy="4856087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b="1" dirty="0" smtClean="0"/>
              <a:t>Öğrenciyle </a:t>
            </a:r>
            <a:r>
              <a:rPr lang="tr-TR" b="1" dirty="0"/>
              <a:t>konuşun ve onu destekleyin.</a:t>
            </a:r>
            <a:endParaRPr lang="tr-TR" dirty="0"/>
          </a:p>
          <a:p>
            <a:pPr marL="0" lvl="1" indent="0">
              <a:spcBef>
                <a:spcPts val="1000"/>
              </a:spcBef>
              <a:buNone/>
            </a:pPr>
            <a:r>
              <a:rPr lang="tr-TR" dirty="0" smtClean="0"/>
              <a:t>Öğrenciyi </a:t>
            </a:r>
            <a:r>
              <a:rPr lang="tr-TR" dirty="0"/>
              <a:t>yargılamadan dinleyin; ne hissettiğini sorun ve duygularını paylaşmasını sağlayın.</a:t>
            </a:r>
            <a:endParaRPr lang="tr-TR" sz="1200" dirty="0"/>
          </a:p>
          <a:p>
            <a:pPr marL="0" indent="0">
              <a:buNone/>
            </a:pPr>
            <a:r>
              <a:rPr lang="tr-TR" dirty="0" smtClean="0"/>
              <a:t>2. </a:t>
            </a:r>
            <a:r>
              <a:rPr lang="tr-TR" b="1" dirty="0"/>
              <a:t>Zorbalıkla baş edebilmesi için ona yardımcı olun.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Zorbalığa nasıl karşı çıkabileceğini ve okulda kimlerden destek alabileceğini onunla konuşarak yönlendirin.</a:t>
            </a:r>
          </a:p>
          <a:p>
            <a:pPr marL="0" indent="0">
              <a:buNone/>
            </a:pPr>
            <a:r>
              <a:rPr lang="tr-TR" dirty="0" smtClean="0"/>
              <a:t>3. </a:t>
            </a:r>
            <a:r>
              <a:rPr lang="tr-TR" b="1" dirty="0" smtClean="0"/>
              <a:t>Öğrencinizi </a:t>
            </a:r>
            <a:r>
              <a:rPr lang="tr-TR" b="1" dirty="0"/>
              <a:t>sosyal ve duygusal beceriler konusunda </a:t>
            </a:r>
            <a:r>
              <a:rPr lang="tr-TR" b="1" dirty="0" smtClean="0"/>
              <a:t>destekleyin.</a:t>
            </a:r>
          </a:p>
          <a:p>
            <a:pPr marL="0" indent="0">
              <a:buNone/>
            </a:pPr>
            <a:r>
              <a:rPr lang="tr-TR" dirty="0" smtClean="0"/>
              <a:t>Çocuğun özgüvenini kazanması için onu destekleyin ve sosyal ilişkileri konusunda cesaretlendirin.</a:t>
            </a:r>
          </a:p>
          <a:p>
            <a:pPr marL="0" indent="0">
              <a:buNone/>
            </a:pPr>
            <a:r>
              <a:rPr lang="tr-TR" b="1" dirty="0" smtClean="0"/>
              <a:t>4. İş birliği yapın.</a:t>
            </a:r>
          </a:p>
          <a:p>
            <a:pPr marL="0" indent="0">
              <a:buNone/>
            </a:pPr>
            <a:r>
              <a:rPr lang="tr-TR" dirty="0"/>
              <a:t>O</a:t>
            </a:r>
            <a:r>
              <a:rPr lang="tr-TR" dirty="0" smtClean="0"/>
              <a:t>kul psikolojik danışmanı ile iş birliği yapılmasını sağlayın ayrıca veli ile iletişime geçerek bilgilendirme yapın.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476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Öğrenci </a:t>
            </a:r>
            <a:r>
              <a:rPr lang="tr-TR" b="1" dirty="0"/>
              <a:t>Zorbalık Yapıyorsa Neler Yapabilirsiniz?</a:t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82571"/>
            <a:ext cx="10515600" cy="4694392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1. </a:t>
            </a:r>
            <a:r>
              <a:rPr lang="tr-TR" b="1" dirty="0" smtClean="0"/>
              <a:t>Öğrenciyle </a:t>
            </a:r>
            <a:r>
              <a:rPr lang="tr-TR" b="1" dirty="0"/>
              <a:t>zorbalık hakkında konuşun.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Akran zorbalığının yanlış bir davranış olduğunu, arkadaşının kendini iyi hissetmeyeceğini ve sonucunda kendisinin de zarar göreceğini belirtin.</a:t>
            </a:r>
          </a:p>
          <a:p>
            <a:pPr marL="0" indent="0">
              <a:buNone/>
            </a:pPr>
            <a:r>
              <a:rPr lang="tr-TR" dirty="0" smtClean="0"/>
              <a:t>2. </a:t>
            </a:r>
            <a:r>
              <a:rPr lang="tr-TR" b="1" dirty="0"/>
              <a:t>Zorbalık davranışlarına onay vermediğinizi belirtin.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Öğrencinin kişiliğine olumsuz yorum yapmadan, yaptığı davranışların yanlış olduğunu ve onay vermediğinizi belirtin.</a:t>
            </a:r>
          </a:p>
          <a:p>
            <a:pPr marL="0" indent="0">
              <a:buNone/>
            </a:pPr>
            <a:r>
              <a:rPr lang="tr-TR" dirty="0" smtClean="0"/>
              <a:t>3. </a:t>
            </a:r>
            <a:r>
              <a:rPr lang="tr-TR" b="1" dirty="0" smtClean="0"/>
              <a:t>Öğrenciye </a:t>
            </a:r>
            <a:r>
              <a:rPr lang="tr-TR" b="1" dirty="0"/>
              <a:t>yardımcı olun.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Öğrencinin olumsuz davranışlarını neden yaptığını anlamaya çalışın, davranışlarını olumlu hale getirmek için cesaretlendirin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631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Öğrenci </a:t>
            </a:r>
            <a:r>
              <a:rPr lang="tr-TR" b="1" dirty="0"/>
              <a:t>Zorbalık Yapıyorsa Neler Yapabilirsiniz?</a:t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82571"/>
            <a:ext cx="10515600" cy="4694392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4. </a:t>
            </a:r>
            <a:r>
              <a:rPr lang="tr-TR" b="1" dirty="0" smtClean="0"/>
              <a:t>Öğrenciyi </a:t>
            </a:r>
            <a:r>
              <a:rPr lang="tr-TR" b="1" dirty="0"/>
              <a:t>sosyal ve duygusal beceriler (paylaşma, yardım</a:t>
            </a:r>
            <a:endParaRPr lang="tr-TR" dirty="0"/>
          </a:p>
          <a:p>
            <a:pPr marL="0" indent="0">
              <a:buNone/>
            </a:pPr>
            <a:r>
              <a:rPr lang="tr-TR" b="1" dirty="0"/>
              <a:t>etme, duyguların ifade edilmesi) konusunda destekleyin</a:t>
            </a:r>
            <a:r>
              <a:rPr lang="tr-TR" b="1" dirty="0" smtClean="0"/>
              <a:t>.</a:t>
            </a:r>
          </a:p>
          <a:p>
            <a:pPr marL="0" indent="0">
              <a:buNone/>
            </a:pPr>
            <a:r>
              <a:rPr lang="tr-TR" dirty="0" smtClean="0"/>
              <a:t>Öğrenciye başkalarının duygularını anlayıp ona saygı göstermesi için çalışmalar yapın, öğrencinin empati kurmasını sağlayın.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5. </a:t>
            </a:r>
            <a:r>
              <a:rPr lang="tr-TR" b="1" dirty="0" smtClean="0"/>
              <a:t>İş birliği yapın.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Okulda </a:t>
            </a:r>
            <a:r>
              <a:rPr lang="tr-TR" dirty="0" smtClean="0"/>
              <a:t>öğrencinin </a:t>
            </a:r>
            <a:r>
              <a:rPr lang="tr-TR" dirty="0"/>
              <a:t>sınıf rehber öğretmenini bilgilendirerek okul psikolojik danışmanı ile iş birliği yapılmasını sağlayın</a:t>
            </a:r>
            <a:r>
              <a:rPr lang="tr-TR" dirty="0" smtClean="0"/>
              <a:t>. Ayrıca veli ile iletişime geçerek veli desteğini sağlayın.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18" y="4808368"/>
            <a:ext cx="3660057" cy="204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37351" y="205327"/>
            <a:ext cx="10515600" cy="815605"/>
          </a:xfrm>
        </p:spPr>
        <p:txBody>
          <a:bodyPr>
            <a:normAutofit/>
          </a:bodyPr>
          <a:lstStyle/>
          <a:p>
            <a:r>
              <a:rPr lang="tr-TR" sz="2000" b="1" dirty="0" smtClean="0"/>
              <a:t>Kaynakça</a:t>
            </a:r>
            <a:endParaRPr lang="tr-TR" sz="2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7351" y="1020932"/>
            <a:ext cx="11327907" cy="58370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200" dirty="0" err="1" smtClean="0"/>
              <a:t>Totan</a:t>
            </a:r>
            <a:r>
              <a:rPr lang="tr-TR" sz="1200" dirty="0" smtClean="0"/>
              <a:t>, T. Okulda Zorbalığı Önlenmede Eğitimcilere </a:t>
            </a:r>
            <a:r>
              <a:rPr lang="tr-TR" sz="1200" dirty="0"/>
              <a:t>ve Ebeveynlere Öneriler, AİBÜ, Eğitim Fakültesi Dergisi, Cilt 7, Sayı 2 (2007),</a:t>
            </a:r>
            <a:r>
              <a:rPr lang="tr-TR" sz="1200" dirty="0" smtClean="0"/>
              <a:t>190-202</a:t>
            </a:r>
          </a:p>
          <a:p>
            <a:pPr marL="0" indent="0">
              <a:buNone/>
            </a:pPr>
            <a:r>
              <a:rPr lang="tr-TR" sz="1200" dirty="0"/>
              <a:t>Erdur Baker, Ö. ve </a:t>
            </a:r>
            <a:r>
              <a:rPr lang="tr-TR" sz="1200" dirty="0" err="1"/>
              <a:t>Kavşut</a:t>
            </a:r>
            <a:r>
              <a:rPr lang="tr-TR" sz="1200" dirty="0"/>
              <a:t>, F. (2007). Akran zorbalığının yeni yüzü: Siber zorbalık. Eğitim Araştırmaları Dergisi, 2(27). </a:t>
            </a:r>
            <a:endParaRPr lang="tr-TR" sz="1200" dirty="0" smtClean="0"/>
          </a:p>
          <a:p>
            <a:pPr marL="0" indent="0">
              <a:buNone/>
            </a:pPr>
            <a:r>
              <a:rPr lang="tr-TR" sz="1200" dirty="0"/>
              <a:t>Pişkin, M. (2002). Okul zorbalığı: Tanımı, türleri, ilişkili olduğu faktörler ve alınabilecek önlemler. Kuram ve Uygulamada Eğitim Bilimleri / </a:t>
            </a:r>
            <a:r>
              <a:rPr lang="tr-TR" sz="1200" dirty="0" err="1"/>
              <a:t>Educational</a:t>
            </a:r>
            <a:r>
              <a:rPr lang="tr-TR" sz="1200" dirty="0"/>
              <a:t> </a:t>
            </a:r>
            <a:r>
              <a:rPr lang="tr-TR" sz="1200" dirty="0" err="1"/>
              <a:t>Sciences</a:t>
            </a:r>
            <a:r>
              <a:rPr lang="tr-TR" sz="1200" dirty="0"/>
              <a:t>: </a:t>
            </a:r>
            <a:r>
              <a:rPr lang="tr-TR" sz="1200" dirty="0" err="1"/>
              <a:t>Theory</a:t>
            </a:r>
            <a:r>
              <a:rPr lang="tr-TR" sz="1200" dirty="0"/>
              <a:t> </a:t>
            </a:r>
            <a:r>
              <a:rPr lang="tr-TR" sz="1200" dirty="0" err="1"/>
              <a:t>and</a:t>
            </a:r>
            <a:r>
              <a:rPr lang="tr-TR" sz="1200" dirty="0"/>
              <a:t> </a:t>
            </a:r>
            <a:r>
              <a:rPr lang="tr-TR" sz="1200" dirty="0" err="1"/>
              <a:t>Practice</a:t>
            </a:r>
            <a:r>
              <a:rPr lang="tr-TR" sz="1200" dirty="0"/>
              <a:t>, 2(2), 531-562</a:t>
            </a:r>
            <a:r>
              <a:rPr lang="tr-TR" sz="1200" dirty="0" smtClean="0"/>
              <a:t>.</a:t>
            </a:r>
          </a:p>
          <a:p>
            <a:pPr marL="0" indent="0">
              <a:buNone/>
            </a:pPr>
            <a:r>
              <a:rPr lang="tr-TR" sz="1200" dirty="0"/>
              <a:t>Pişkin, M. (2003). Okullarımızda yaygın bir sorun: Akran zorbalığı, VII. Ulusal Psikolojik Danışma ve Rehberlik Kongresi Bildiri Özetleri, Cantekin Mat. 125-126. </a:t>
            </a:r>
            <a:endParaRPr lang="tr-TR" sz="1200" dirty="0" smtClean="0"/>
          </a:p>
          <a:p>
            <a:pPr marL="0" indent="0">
              <a:buNone/>
            </a:pPr>
            <a:r>
              <a:rPr lang="tr-TR" sz="1200" dirty="0" smtClean="0"/>
              <a:t>Koçak, O., </a:t>
            </a:r>
            <a:r>
              <a:rPr lang="tr-TR" sz="1200" dirty="0" err="1" smtClean="0"/>
              <a:t>Yelboğa</a:t>
            </a:r>
            <a:r>
              <a:rPr lang="tr-TR" sz="1200" dirty="0"/>
              <a:t>, N. Lise Öğrencilerini Akran Zorbalığına İten Nedenlerin Değerlendirilmesi ve Artvin </a:t>
            </a:r>
            <a:r>
              <a:rPr lang="tr-TR" sz="1200" dirty="0" smtClean="0"/>
              <a:t>Örneği,</a:t>
            </a:r>
          </a:p>
          <a:p>
            <a:pPr marL="0" indent="0">
              <a:buNone/>
            </a:pPr>
            <a:r>
              <a:rPr lang="tr-TR" sz="1200" dirty="0" err="1"/>
              <a:t>Totan</a:t>
            </a:r>
            <a:r>
              <a:rPr lang="tr-TR" sz="1200" dirty="0"/>
              <a:t>, T. ve Yöndem, Z. D. (2007). Ergenlerde zorbalığın anne, baba ve akran ilişkileri açısından incelenmesi, Ege Eğitim Dergisi. 8 (2), 53–68</a:t>
            </a:r>
            <a:r>
              <a:rPr lang="tr-TR" sz="1200" dirty="0" smtClean="0"/>
              <a:t>.</a:t>
            </a:r>
          </a:p>
          <a:p>
            <a:pPr marL="0" indent="0">
              <a:buNone/>
            </a:pPr>
            <a:r>
              <a:rPr lang="tr-TR" sz="1200" dirty="0"/>
              <a:t> Tamer, N. (2014). Ergenlerin Teknolojik Zorbalık Algıları ve Buna Yönelik Teknolojik Zorbalık Farkındalığı Eğitimi: Pilot Uygulama. Yayımlanmamış Yüksek Lisans Tezi, </a:t>
            </a:r>
            <a:r>
              <a:rPr lang="tr-TR" sz="1200" dirty="0" err="1"/>
              <a:t>Bahçeşehir</a:t>
            </a:r>
            <a:r>
              <a:rPr lang="tr-TR" sz="1200" dirty="0"/>
              <a:t> Üniversitesi, Eğitim Bilimleri Enstitüsü</a:t>
            </a:r>
            <a:r>
              <a:rPr lang="tr-TR" sz="1200" dirty="0" smtClean="0"/>
              <a:t>.</a:t>
            </a:r>
          </a:p>
          <a:p>
            <a:pPr marL="0" indent="0">
              <a:buNone/>
            </a:pPr>
            <a:r>
              <a:rPr lang="tr-TR" sz="1200" dirty="0">
                <a:hlinkClick r:id="rId2"/>
              </a:rPr>
              <a:t>https://</a:t>
            </a:r>
            <a:r>
              <a:rPr lang="tr-TR" sz="1200" dirty="0" smtClean="0">
                <a:hlinkClick r:id="rId2"/>
              </a:rPr>
              <a:t>www.rehberlikservisim.com/wp-content/uploads/2022/02/AKRAN-ZORBALIGI.pdf</a:t>
            </a:r>
            <a:endParaRPr lang="tr-TR" sz="1200" dirty="0" smtClean="0"/>
          </a:p>
          <a:p>
            <a:pPr marL="0" indent="0">
              <a:buNone/>
            </a:pPr>
            <a:r>
              <a:rPr lang="tr-TR" sz="1200" dirty="0">
                <a:hlinkClick r:id="rId3"/>
              </a:rPr>
              <a:t>https://</a:t>
            </a:r>
            <a:r>
              <a:rPr lang="tr-TR" sz="1200" dirty="0" smtClean="0">
                <a:hlinkClick r:id="rId3"/>
              </a:rPr>
              <a:t>orgm.meb.gov.tr/www/akran-zorbaligi/icerik/2085</a:t>
            </a:r>
            <a:endParaRPr lang="tr-TR" sz="1200" dirty="0" smtClean="0"/>
          </a:p>
          <a:p>
            <a:pPr marL="0" indent="0">
              <a:buNone/>
            </a:pPr>
            <a:r>
              <a:rPr lang="tr-TR" sz="1200" u="sng" dirty="0">
                <a:hlinkClick r:id="rId4"/>
              </a:rPr>
              <a:t>https://www.aa.com.tr/tr/egitim/meb-okullarda-akran-zorbaligina-karsi-psikoegitim-calismalarina-hiz-verdi/2777702</a:t>
            </a:r>
            <a:endParaRPr lang="tr-TR" sz="1200" dirty="0"/>
          </a:p>
          <a:p>
            <a:pPr marL="0" indent="0">
              <a:buNone/>
            </a:pPr>
            <a:r>
              <a:rPr lang="tr-TR" sz="1200" u="sng" dirty="0">
                <a:hlinkClick r:id="rId5"/>
              </a:rPr>
              <a:t>https://media4democracy.org/haberler/gocmen-cocuklarda-akran-zorbaligi/</a:t>
            </a:r>
            <a:endParaRPr lang="tr-TR" sz="1200" dirty="0"/>
          </a:p>
          <a:p>
            <a:pPr marL="0" indent="0">
              <a:buNone/>
            </a:pPr>
            <a:r>
              <a:rPr lang="tr-TR" sz="1200" u="sng" dirty="0">
                <a:hlinkClick r:id="rId6"/>
              </a:rPr>
              <a:t>https://www.5nhaber.com/akran-zorbaligi-nedir-nasil-cozulur_115114.html</a:t>
            </a:r>
            <a:endParaRPr lang="tr-TR" sz="1200" dirty="0"/>
          </a:p>
          <a:p>
            <a:pPr marL="0" indent="0">
              <a:buNone/>
            </a:pPr>
            <a:r>
              <a:rPr lang="tr-TR" sz="1200" u="sng" dirty="0">
                <a:hlinkClick r:id="rId7"/>
              </a:rPr>
              <a:t>https://www.muratatila.com/sanal-saldiri-siber-zorbalik.html</a:t>
            </a:r>
            <a:endParaRPr lang="tr-TR" sz="1200" dirty="0"/>
          </a:p>
          <a:p>
            <a:pPr marL="0" indent="0">
              <a:buNone/>
            </a:pPr>
            <a:r>
              <a:rPr lang="tr-TR" sz="1200" u="sng" dirty="0">
                <a:hlinkClick r:id="rId8"/>
              </a:rPr>
              <a:t>https://www.medicalpark.com.tr/akran-zorbaligi/hg-3228</a:t>
            </a:r>
            <a:endParaRPr lang="tr-TR" sz="1200" dirty="0"/>
          </a:p>
          <a:p>
            <a:pPr marL="0" indent="0">
              <a:buNone/>
            </a:pPr>
            <a:r>
              <a:rPr lang="tr-TR" sz="1200" u="sng" dirty="0">
                <a:hlinkClick r:id="rId9"/>
              </a:rPr>
              <a:t>https://eminterapi.com.tr/2024/02/06/akran-zorbaligi-turleri-etkileri-ve-cozum-yollari/</a:t>
            </a:r>
            <a:endParaRPr lang="tr-TR" sz="1200" dirty="0"/>
          </a:p>
          <a:p>
            <a:pPr marL="0" indent="0">
              <a:buNone/>
            </a:pPr>
            <a:r>
              <a:rPr lang="tr-TR" sz="1200" u="sng" dirty="0">
                <a:hlinkClick r:id="rId10"/>
              </a:rPr>
              <a:t>https://www.mentalup.net/blog/siber-zorbalik</a:t>
            </a:r>
            <a:endParaRPr lang="tr-TR" sz="1200" dirty="0"/>
          </a:p>
          <a:p>
            <a:pPr marL="0" indent="0">
              <a:buNone/>
            </a:pPr>
            <a:r>
              <a:rPr lang="tr-TR" sz="1200" u="sng" dirty="0">
                <a:hlinkClick r:id="rId11"/>
              </a:rPr>
              <a:t>https://medium.com/@mursidetuncay/zorbal%C4%B1%C4%9F%C4%B1n-g%C3%B6lgesinde-g%C3%BCc%C3%BCn-ve-zay%C4%B1f%C4%B1n-dans%C4%B1-6689860795c6</a:t>
            </a:r>
            <a:endParaRPr lang="tr-TR" sz="1200" dirty="0"/>
          </a:p>
          <a:p>
            <a:pPr marL="0" indent="0">
              <a:buNone/>
            </a:pPr>
            <a:r>
              <a:rPr lang="tr-TR" sz="1200" u="sng" dirty="0">
                <a:hlinkClick r:id="rId12"/>
              </a:rPr>
              <a:t>https://abdullahabdurrahman.wordpress.com/2015/03/13/okulda-akran-zorbaligi-alintidir/</a:t>
            </a:r>
            <a:endParaRPr lang="tr-TR" sz="1200" dirty="0"/>
          </a:p>
          <a:p>
            <a:pPr marL="0" indent="0">
              <a:buNone/>
            </a:pPr>
            <a:r>
              <a:rPr lang="tr-TR" sz="1200" u="sng" dirty="0">
                <a:hlinkClick r:id="rId13"/>
              </a:rPr>
              <a:t>https://terapiya.co/blog/zorbalik</a:t>
            </a:r>
            <a:endParaRPr lang="tr-TR" sz="1200" dirty="0"/>
          </a:p>
          <a:p>
            <a:pPr marL="0" indent="0">
              <a:buNone/>
            </a:pPr>
            <a:endParaRPr 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404012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6000" b="1" u="sng" dirty="0" smtClean="0"/>
              <a:t>SUNUMUMUZ BİTMİŞTİR</a:t>
            </a:r>
          </a:p>
          <a:p>
            <a:pPr marL="0" indent="0" algn="ctr">
              <a:buNone/>
            </a:pPr>
            <a:r>
              <a:rPr lang="tr-TR" sz="6000" b="1" u="sng" dirty="0" smtClean="0"/>
              <a:t>İLGİYLE DİNLEDİĞİNİZ İÇİN TEŞEKKÜR EDERİZ</a:t>
            </a:r>
          </a:p>
        </p:txBody>
      </p:sp>
    </p:spTree>
    <p:extLst>
      <p:ext uri="{BB962C8B-B14F-4D97-AF65-F5344CB8AC3E}">
        <p14:creationId xmlns:p14="http://schemas.microsoft.com/office/powerpoint/2010/main" val="75079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Sunum İçeriği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Akran Zorbalığı Nedir?</a:t>
            </a:r>
          </a:p>
          <a:p>
            <a:r>
              <a:rPr lang="tr-TR" dirty="0" smtClean="0"/>
              <a:t>Akran Zorbalığı ile Şiddetin Farkı Nedir?</a:t>
            </a:r>
          </a:p>
          <a:p>
            <a:r>
              <a:rPr lang="tr-TR" dirty="0" smtClean="0"/>
              <a:t>Zorbalık Türleri Nelerdir?</a:t>
            </a:r>
          </a:p>
          <a:p>
            <a:r>
              <a:rPr lang="tr-TR" dirty="0" smtClean="0"/>
              <a:t>Akran Zorbalığındaki Roller</a:t>
            </a:r>
          </a:p>
          <a:p>
            <a:r>
              <a:rPr lang="tr-TR" dirty="0" smtClean="0"/>
              <a:t>Akran Zorbalığında Yaşanılan Duygular Nelerdir?</a:t>
            </a:r>
          </a:p>
          <a:p>
            <a:r>
              <a:rPr lang="tr-TR" dirty="0" smtClean="0"/>
              <a:t>Öğrencinin </a:t>
            </a:r>
            <a:r>
              <a:rPr lang="tr-TR" dirty="0"/>
              <a:t>Zorbalığa Uğradığını Nasıl </a:t>
            </a:r>
            <a:r>
              <a:rPr lang="tr-TR" dirty="0" smtClean="0"/>
              <a:t>Anlarız?</a:t>
            </a:r>
          </a:p>
          <a:p>
            <a:r>
              <a:rPr lang="tr-TR" dirty="0" smtClean="0"/>
              <a:t>Akran Zorbalığının Sık Gerçekleştiği Yerler</a:t>
            </a:r>
          </a:p>
          <a:p>
            <a:r>
              <a:rPr lang="tr-TR" dirty="0" smtClean="0"/>
              <a:t>Akran Zorbalığında Doğru Bilinen Yanlışlar</a:t>
            </a:r>
          </a:p>
          <a:p>
            <a:r>
              <a:rPr lang="tr-TR" dirty="0" smtClean="0"/>
              <a:t>Akran Zorbalığında Öğretmenlere Öneriler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22655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31668" y="1048705"/>
            <a:ext cx="10515600" cy="1325563"/>
          </a:xfrm>
        </p:spPr>
        <p:txBody>
          <a:bodyPr/>
          <a:lstStyle/>
          <a:p>
            <a:pPr algn="ctr"/>
            <a:r>
              <a:rPr lang="tr-TR" b="1" dirty="0" smtClean="0"/>
              <a:t>Akran Zorbalığı Nedir?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00344" y="2882068"/>
            <a:ext cx="10515600" cy="1654422"/>
          </a:xfrm>
        </p:spPr>
        <p:txBody>
          <a:bodyPr/>
          <a:lstStyle/>
          <a:p>
            <a:pPr marL="0" indent="0" algn="just">
              <a:buNone/>
            </a:pPr>
            <a:r>
              <a:rPr lang="tr-TR" dirty="0" smtClean="0"/>
              <a:t>	İnsanlara zarar verme isteği duyan bir bireyin bu isteğini doyurmak için kendisinden fiziksel ya da psikolojik olarak daha güçsüz olduğunu düşündüğü kişileri sürekli olarak rahatsız etmesidir.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397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Şiddet Nedir? Akran Zorbalığı ile Farkı Nedir?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Şiddet</a:t>
            </a:r>
            <a:r>
              <a:rPr lang="tr-TR" dirty="0" smtClean="0"/>
              <a:t>, güç ve baskı uygulayarak insanların bedensel veya ruhsal açıdan zarar görmesine neden olan bireysel veya toplu hareketlerin tümüdür. </a:t>
            </a:r>
          </a:p>
          <a:p>
            <a:pPr lvl="0"/>
            <a:r>
              <a:rPr lang="tr-TR" dirty="0"/>
              <a:t>Bir davranışın akran zorbalığı olarak tanımlanması için </a:t>
            </a:r>
            <a:r>
              <a:rPr lang="tr-TR" b="1" dirty="0"/>
              <a:t>üç temel </a:t>
            </a:r>
            <a:r>
              <a:rPr lang="tr-TR" b="1" dirty="0" smtClean="0"/>
              <a:t>özellik</a:t>
            </a:r>
            <a:r>
              <a:rPr lang="tr-TR" dirty="0" smtClean="0"/>
              <a:t> </a:t>
            </a:r>
            <a:r>
              <a:rPr lang="tr-TR" b="1" dirty="0" smtClean="0"/>
              <a:t>gerekmektedir: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	1- </a:t>
            </a:r>
            <a:r>
              <a:rPr lang="tr-TR" dirty="0"/>
              <a:t>Davranışın </a:t>
            </a:r>
            <a:r>
              <a:rPr lang="tr-TR" b="1" dirty="0"/>
              <a:t>zarar verme niyetiyle kasıtlı </a:t>
            </a:r>
            <a:r>
              <a:rPr lang="tr-TR" dirty="0"/>
              <a:t>olarak yapılması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	2- </a:t>
            </a:r>
            <a:r>
              <a:rPr lang="tr-TR" dirty="0"/>
              <a:t>Davranışın </a:t>
            </a:r>
            <a:r>
              <a:rPr lang="tr-TR" b="1" dirty="0"/>
              <a:t>tekrarlaması ve sürekli </a:t>
            </a:r>
            <a:r>
              <a:rPr lang="tr-TR" dirty="0"/>
              <a:t>olması</a:t>
            </a:r>
          </a:p>
          <a:p>
            <a:pPr marL="0" lvl="0" indent="0">
              <a:buNone/>
            </a:pPr>
            <a:r>
              <a:rPr lang="tr-TR" dirty="0" smtClean="0"/>
              <a:t>	3- Bireyler </a:t>
            </a:r>
            <a:r>
              <a:rPr lang="tr-TR" dirty="0"/>
              <a:t>arasında </a:t>
            </a:r>
            <a:r>
              <a:rPr lang="tr-TR" b="1" dirty="0"/>
              <a:t>güç dengesizliği</a:t>
            </a:r>
            <a:r>
              <a:rPr lang="tr-TR" dirty="0"/>
              <a:t>nin olması </a:t>
            </a:r>
            <a:r>
              <a:rPr lang="tr-TR" i="1" dirty="0"/>
              <a:t>(fiziksel, zihinsel, </a:t>
            </a:r>
            <a:r>
              <a:rPr lang="tr-TR" i="1" dirty="0" smtClean="0"/>
              <a:t>sosyal</a:t>
            </a:r>
            <a:r>
              <a:rPr lang="tr-TR" dirty="0" smtClean="0"/>
              <a:t> ve </a:t>
            </a:r>
            <a:r>
              <a:rPr lang="tr-TR" i="1" dirty="0"/>
              <a:t>yaş </a:t>
            </a:r>
            <a:r>
              <a:rPr lang="tr-TR" dirty="0"/>
              <a:t>gibi</a:t>
            </a:r>
            <a:r>
              <a:rPr lang="tr-TR" i="1" dirty="0"/>
              <a:t>)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019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Zorbalık Türleri</a:t>
            </a:r>
            <a:endParaRPr lang="tr-TR" b="1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9249331"/>
              </p:ext>
            </p:extLst>
          </p:nvPr>
        </p:nvGraphicFramePr>
        <p:xfrm>
          <a:off x="399495" y="1340528"/>
          <a:ext cx="11274641" cy="4836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15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7412" y="1491919"/>
            <a:ext cx="3515609" cy="2123714"/>
          </a:xfrm>
          <a:prstGeom prst="rect">
            <a:avLst/>
          </a:prstGeom>
        </p:spPr>
      </p:pic>
      <p:pic>
        <p:nvPicPr>
          <p:cNvPr id="7" name="image16.pn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13341" y="1337834"/>
            <a:ext cx="3548712" cy="2277799"/>
          </a:xfrm>
          <a:prstGeom prst="rect">
            <a:avLst/>
          </a:prstGeom>
        </p:spPr>
      </p:pic>
      <p:pic>
        <p:nvPicPr>
          <p:cNvPr id="8" name="image17.pn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99495" y="3767024"/>
            <a:ext cx="3283878" cy="2215927"/>
          </a:xfrm>
          <a:prstGeom prst="rect">
            <a:avLst/>
          </a:prstGeom>
        </p:spPr>
      </p:pic>
      <p:pic>
        <p:nvPicPr>
          <p:cNvPr id="9" name="image18.pn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412066" y="3615633"/>
            <a:ext cx="3151261" cy="236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1639" y="1155239"/>
            <a:ext cx="10794507" cy="144591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sz="3600" dirty="0" smtClean="0"/>
              <a:t>Zarar verici fiziksel davranışları içeren zorbalık türüdür. Dışarıdan gözlemlenmesi en kolay olan zorbalık türüdür.</a:t>
            </a:r>
            <a:br>
              <a:rPr lang="tr-TR" sz="3600" dirty="0" smtClean="0"/>
            </a:b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2902998"/>
            <a:ext cx="3671657" cy="2725444"/>
          </a:xfrm>
        </p:spPr>
        <p:txBody>
          <a:bodyPr numCol="1">
            <a:normAutofit fontScale="92500" lnSpcReduction="10000"/>
          </a:bodyPr>
          <a:lstStyle/>
          <a:p>
            <a:r>
              <a:rPr lang="tr-TR" dirty="0" smtClean="0"/>
              <a:t>Vurmak 	</a:t>
            </a:r>
          </a:p>
          <a:p>
            <a:r>
              <a:rPr lang="tr-TR" dirty="0" smtClean="0"/>
              <a:t>İtmek</a:t>
            </a:r>
          </a:p>
          <a:p>
            <a:r>
              <a:rPr lang="tr-TR" dirty="0" smtClean="0"/>
              <a:t>Tükürmek</a:t>
            </a:r>
          </a:p>
          <a:p>
            <a:r>
              <a:rPr lang="tr-TR" dirty="0" smtClean="0"/>
              <a:t>Çelme Takmak</a:t>
            </a:r>
          </a:p>
          <a:p>
            <a:r>
              <a:rPr lang="tr-TR" dirty="0" smtClean="0"/>
              <a:t>Eşyalarına Zarar Vermek</a:t>
            </a:r>
            <a:endParaRPr lang="tr-TR" dirty="0"/>
          </a:p>
          <a:p>
            <a:r>
              <a:rPr lang="tr-TR" dirty="0" smtClean="0"/>
              <a:t>Saçını Çekmek</a:t>
            </a:r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7453564" y="2902998"/>
            <a:ext cx="3671657" cy="2725444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Sırasını çizmek</a:t>
            </a:r>
          </a:p>
          <a:p>
            <a:r>
              <a:rPr lang="tr-TR" dirty="0" smtClean="0"/>
              <a:t>Sınıfa-Tuvalete kilitlemek</a:t>
            </a:r>
          </a:p>
          <a:p>
            <a:r>
              <a:rPr lang="tr-TR" dirty="0" smtClean="0"/>
              <a:t>Tuvaletin kapısını açmak</a:t>
            </a:r>
          </a:p>
          <a:p>
            <a:r>
              <a:rPr lang="tr-TR" dirty="0" smtClean="0"/>
              <a:t>Altından sandalyesini çekmek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12" name="Unvan 1"/>
          <p:cNvSpPr txBox="1">
            <a:spLocks/>
          </p:cNvSpPr>
          <p:nvPr/>
        </p:nvSpPr>
        <p:spPr>
          <a:xfrm>
            <a:off x="740546" y="196454"/>
            <a:ext cx="10515600" cy="957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/>
              <a:t>Fiziksel Zorbalık</a:t>
            </a:r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854" y="3330884"/>
            <a:ext cx="28860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2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Sözel Zorbalık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0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Sözel zorbalık daha çok konuşarak gerçekleştirilen zorbalık türüdür. Fiziksel zorbalıktan farkı doğrudan fiziksel bir temas bulunmamaktadır.</a:t>
            </a:r>
          </a:p>
          <a:p>
            <a:pPr lvl="1"/>
            <a:r>
              <a:rPr lang="tr-TR" dirty="0" smtClean="0"/>
              <a:t>İsim/lakap </a:t>
            </a:r>
            <a:r>
              <a:rPr lang="tr-TR" dirty="0"/>
              <a:t>takmak</a:t>
            </a:r>
            <a:endParaRPr lang="tr-TR" sz="1200" dirty="0"/>
          </a:p>
          <a:p>
            <a:pPr lvl="1"/>
            <a:r>
              <a:rPr lang="tr-TR" dirty="0"/>
              <a:t>Hakaret etmek</a:t>
            </a:r>
            <a:endParaRPr lang="tr-TR" sz="1200" dirty="0"/>
          </a:p>
          <a:p>
            <a:pPr lvl="1"/>
            <a:r>
              <a:rPr lang="tr-TR" dirty="0"/>
              <a:t>Küfürlü konuşmak</a:t>
            </a:r>
            <a:endParaRPr lang="tr-TR" sz="1200" dirty="0"/>
          </a:p>
          <a:p>
            <a:pPr lvl="1"/>
            <a:r>
              <a:rPr lang="tr-TR" dirty="0"/>
              <a:t>Bağırmak</a:t>
            </a:r>
            <a:endParaRPr lang="tr-TR" sz="1200" dirty="0"/>
          </a:p>
          <a:p>
            <a:pPr lvl="1"/>
            <a:r>
              <a:rPr lang="tr-TR" dirty="0" smtClean="0"/>
              <a:t>Azarlamak</a:t>
            </a:r>
            <a:endParaRPr lang="tr-TR" sz="1200" dirty="0"/>
          </a:p>
          <a:p>
            <a:pPr lvl="1"/>
            <a:r>
              <a:rPr lang="tr-TR" dirty="0"/>
              <a:t>Laf ile sataşmak</a:t>
            </a:r>
            <a:endParaRPr lang="tr-TR" sz="1200" dirty="0"/>
          </a:p>
          <a:p>
            <a:pPr lvl="1"/>
            <a:r>
              <a:rPr lang="tr-TR" dirty="0"/>
              <a:t>Küçük düşürücü sözler söylemek</a:t>
            </a:r>
            <a:endParaRPr lang="tr-TR" sz="1200" dirty="0"/>
          </a:p>
          <a:p>
            <a:pPr lvl="1"/>
            <a:r>
              <a:rPr lang="tr-TR" dirty="0"/>
              <a:t>Alay etmek, dalga geçmek</a:t>
            </a:r>
            <a:endParaRPr lang="tr-TR" sz="1200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519" y="2921078"/>
            <a:ext cx="5916154" cy="332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9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Sosyal Zorbalık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tr-TR" dirty="0" smtClean="0"/>
              <a:t>Çocuğun </a:t>
            </a:r>
            <a:r>
              <a:rPr lang="tr-TR" dirty="0"/>
              <a:t>arkadaşlık/sosyal ilişkilerine zarar vermeyi hedefleyen davranışların yapılmasıdır</a:t>
            </a:r>
            <a:r>
              <a:rPr lang="tr-TR" dirty="0" smtClean="0"/>
              <a:t>.</a:t>
            </a:r>
          </a:p>
          <a:p>
            <a:pPr marL="0" lvl="0" indent="0">
              <a:buNone/>
            </a:pPr>
            <a:endParaRPr lang="tr-TR" sz="900" dirty="0" smtClean="0"/>
          </a:p>
          <a:p>
            <a:r>
              <a:rPr lang="tr-TR" dirty="0" smtClean="0"/>
              <a:t>Dedikodu yapmak ve yaymak</a:t>
            </a:r>
          </a:p>
          <a:p>
            <a:r>
              <a:rPr lang="tr-TR" dirty="0" smtClean="0"/>
              <a:t>Dışlamak</a:t>
            </a:r>
          </a:p>
          <a:p>
            <a:r>
              <a:rPr lang="tr-TR" dirty="0" smtClean="0"/>
              <a:t>Küçük düşürmek/utandırmak</a:t>
            </a:r>
          </a:p>
          <a:p>
            <a:r>
              <a:rPr lang="tr-TR" dirty="0" smtClean="0"/>
              <a:t>Yalnızlaştırmak</a:t>
            </a:r>
          </a:p>
          <a:p>
            <a:r>
              <a:rPr lang="tr-TR" dirty="0" smtClean="0"/>
              <a:t>Görmezden gelmek</a:t>
            </a:r>
          </a:p>
          <a:p>
            <a:r>
              <a:rPr lang="tr-TR" dirty="0" smtClean="0"/>
              <a:t>Tehdit etmek</a:t>
            </a:r>
          </a:p>
          <a:p>
            <a:r>
              <a:rPr lang="tr-TR" dirty="0" smtClean="0"/>
              <a:t>Eleştirmek</a:t>
            </a:r>
            <a:endParaRPr lang="tr-TR" dirty="0"/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784" y="2553070"/>
            <a:ext cx="3559205" cy="355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1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1455</Words>
  <Application>Microsoft Office PowerPoint</Application>
  <PresentationFormat>Geniş ekran</PresentationFormat>
  <Paragraphs>237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Teması</vt:lpstr>
      <vt:lpstr>AKRAN ZORBALIĞI</vt:lpstr>
      <vt:lpstr>Bu Sunumun Amacı;</vt:lpstr>
      <vt:lpstr>Sunum İçeriği</vt:lpstr>
      <vt:lpstr>Akran Zorbalığı Nedir?</vt:lpstr>
      <vt:lpstr>Şiddet Nedir? Akran Zorbalığı ile Farkı Nedir?</vt:lpstr>
      <vt:lpstr>Zorbalık Türleri</vt:lpstr>
      <vt:lpstr> Zarar verici fiziksel davranışları içeren zorbalık türüdür. Dışarıdan gözlemlenmesi en kolay olan zorbalık türüdür. </vt:lpstr>
      <vt:lpstr>Sözel Zorbalık</vt:lpstr>
      <vt:lpstr>Sosyal Zorbalık</vt:lpstr>
      <vt:lpstr>Siber Zorbalık</vt:lpstr>
      <vt:lpstr>PowerPoint Sunusu</vt:lpstr>
      <vt:lpstr>Akran Zorbalığındaki Roller</vt:lpstr>
      <vt:lpstr>Akran Zorbalarının;</vt:lpstr>
      <vt:lpstr>Zorbaların Ayırt Edici Özellikleri</vt:lpstr>
      <vt:lpstr>Akran Zorbalığına Maruz Kalanların;</vt:lpstr>
      <vt:lpstr>Öğrencinin Akran Zorbalığına Maruz Kaldığını Nasıl Anlarız?</vt:lpstr>
      <vt:lpstr>Akran Zorbalığının Sık Gerçekleştiği Yerler </vt:lpstr>
      <vt:lpstr>Akran Zorbalığına Maruz Kalan Bireylerin Hissettikleri;</vt:lpstr>
      <vt:lpstr>Akran Zorbalığına Maruz Kalan Öğrencilerdeki Davranışsal Değişimler</vt:lpstr>
      <vt:lpstr>Zorbalığa Maruz Kalmanın Sonucunda;</vt:lpstr>
      <vt:lpstr>Akran Zorbalığı İle İlgili Bilinmesi Gerekenler</vt:lpstr>
      <vt:lpstr>Akran Zorbalığına Maruz Kalan Öğrenciler İçin Öğretmenlere Öneriler</vt:lpstr>
      <vt:lpstr>Öğrenci Zorbalık Yapıyorsa Neler Yapabilirsiniz? </vt:lpstr>
      <vt:lpstr>Öğrenci Zorbalık Yapıyorsa Neler Yapabilirsiniz? </vt:lpstr>
      <vt:lpstr>Kaynakça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AKRAN ZORBALIĞI</dc:title>
  <dc:creator>qwerty</dc:creator>
  <cp:lastModifiedBy>qwerty</cp:lastModifiedBy>
  <cp:revision>47</cp:revision>
  <dcterms:created xsi:type="dcterms:W3CDTF">2024-09-16T06:42:16Z</dcterms:created>
  <dcterms:modified xsi:type="dcterms:W3CDTF">2024-09-18T08:20:16Z</dcterms:modified>
</cp:coreProperties>
</file>