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58" r:id="rId4"/>
    <p:sldId id="259" r:id="rId5"/>
    <p:sldId id="28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82" r:id="rId16"/>
    <p:sldId id="260" r:id="rId17"/>
    <p:sldId id="271" r:id="rId18"/>
    <p:sldId id="283" r:id="rId19"/>
    <p:sldId id="26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B01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3207F-5C9B-476E-9024-7160A0F3A1B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8545E9D-5AE4-4514-A8A0-8307EC6A46BF}">
      <dgm:prSet phldrT="[Metin]"/>
      <dgm:spPr/>
      <dgm:t>
        <a:bodyPr/>
        <a:lstStyle/>
        <a:p>
          <a:r>
            <a:rPr lang="tr-TR" dirty="0" smtClean="0"/>
            <a:t>Fiziksel Zorbalık</a:t>
          </a:r>
          <a:endParaRPr lang="tr-TR" dirty="0"/>
        </a:p>
      </dgm:t>
    </dgm:pt>
    <dgm:pt modelId="{AD1751AF-55EA-43B3-81C8-D547698F4A4F}" type="parTrans" cxnId="{453C5870-807E-4D9D-A033-5263B95A1955}">
      <dgm:prSet/>
      <dgm:spPr/>
      <dgm:t>
        <a:bodyPr/>
        <a:lstStyle/>
        <a:p>
          <a:endParaRPr lang="tr-TR"/>
        </a:p>
      </dgm:t>
    </dgm:pt>
    <dgm:pt modelId="{784CE71B-8E79-4B10-A8F6-072DB01B014F}" type="sibTrans" cxnId="{453C5870-807E-4D9D-A033-5263B95A1955}">
      <dgm:prSet/>
      <dgm:spPr/>
      <dgm:t>
        <a:bodyPr/>
        <a:lstStyle/>
        <a:p>
          <a:endParaRPr lang="tr-TR"/>
        </a:p>
      </dgm:t>
    </dgm:pt>
    <dgm:pt modelId="{1356AFEA-BF1B-48C2-9012-CBC2B2D66966}">
      <dgm:prSet phldrT="[Metin]"/>
      <dgm:spPr/>
      <dgm:t>
        <a:bodyPr/>
        <a:lstStyle/>
        <a:p>
          <a:r>
            <a:rPr lang="tr-TR" dirty="0" smtClean="0"/>
            <a:t>Sözel Zorbalık</a:t>
          </a:r>
          <a:endParaRPr lang="tr-TR" dirty="0"/>
        </a:p>
      </dgm:t>
    </dgm:pt>
    <dgm:pt modelId="{636195B8-0D00-44E1-82CD-B44F4FCBA804}" type="parTrans" cxnId="{BC2AFD60-A9ED-4FA0-9E3D-7FEF128F1328}">
      <dgm:prSet/>
      <dgm:spPr/>
      <dgm:t>
        <a:bodyPr/>
        <a:lstStyle/>
        <a:p>
          <a:endParaRPr lang="tr-TR"/>
        </a:p>
      </dgm:t>
    </dgm:pt>
    <dgm:pt modelId="{CF98B19E-CE38-45FB-80DB-4DF2F0C6DC4C}" type="sibTrans" cxnId="{BC2AFD60-A9ED-4FA0-9E3D-7FEF128F1328}">
      <dgm:prSet/>
      <dgm:spPr/>
      <dgm:t>
        <a:bodyPr/>
        <a:lstStyle/>
        <a:p>
          <a:endParaRPr lang="tr-TR"/>
        </a:p>
      </dgm:t>
    </dgm:pt>
    <dgm:pt modelId="{6A5E5B37-3581-4B60-A6D6-CD356C82E2FF}">
      <dgm:prSet phldrT="[Metin]"/>
      <dgm:spPr/>
      <dgm:t>
        <a:bodyPr/>
        <a:lstStyle/>
        <a:p>
          <a:r>
            <a:rPr lang="tr-TR" dirty="0" smtClean="0"/>
            <a:t>Sosyal Zorbalık</a:t>
          </a:r>
          <a:endParaRPr lang="tr-TR" dirty="0"/>
        </a:p>
      </dgm:t>
    </dgm:pt>
    <dgm:pt modelId="{1C82B9DC-4984-4AF9-ACE1-274BFB26B3F4}" type="parTrans" cxnId="{2EA6ABCE-EEDF-44BD-B4D0-49B9A66CBBCB}">
      <dgm:prSet/>
      <dgm:spPr/>
      <dgm:t>
        <a:bodyPr/>
        <a:lstStyle/>
        <a:p>
          <a:endParaRPr lang="tr-TR"/>
        </a:p>
      </dgm:t>
    </dgm:pt>
    <dgm:pt modelId="{4939925A-4BED-4F54-B2E5-815B4AEDE7EF}" type="sibTrans" cxnId="{2EA6ABCE-EEDF-44BD-B4D0-49B9A66CBBCB}">
      <dgm:prSet/>
      <dgm:spPr/>
      <dgm:t>
        <a:bodyPr/>
        <a:lstStyle/>
        <a:p>
          <a:endParaRPr lang="tr-TR"/>
        </a:p>
      </dgm:t>
    </dgm:pt>
    <dgm:pt modelId="{8F299ACB-DAD5-4179-9BE0-4779FF92F13B}">
      <dgm:prSet phldrT="[Metin]"/>
      <dgm:spPr/>
      <dgm:t>
        <a:bodyPr/>
        <a:lstStyle/>
        <a:p>
          <a:r>
            <a:rPr lang="tr-TR" dirty="0" smtClean="0"/>
            <a:t>Siber Zorbalık</a:t>
          </a:r>
          <a:endParaRPr lang="tr-TR" dirty="0"/>
        </a:p>
      </dgm:t>
    </dgm:pt>
    <dgm:pt modelId="{BBAC77CB-9EA9-491C-91D8-655490E32FDF}" type="parTrans" cxnId="{059727C4-8853-45A6-A4B6-ADD0C6A6EE18}">
      <dgm:prSet/>
      <dgm:spPr/>
      <dgm:t>
        <a:bodyPr/>
        <a:lstStyle/>
        <a:p>
          <a:endParaRPr lang="tr-TR"/>
        </a:p>
      </dgm:t>
    </dgm:pt>
    <dgm:pt modelId="{8E3AD2FD-6B30-45BD-8B9D-CF3E637C72F3}" type="sibTrans" cxnId="{059727C4-8853-45A6-A4B6-ADD0C6A6EE18}">
      <dgm:prSet/>
      <dgm:spPr/>
      <dgm:t>
        <a:bodyPr/>
        <a:lstStyle/>
        <a:p>
          <a:endParaRPr lang="tr-TR"/>
        </a:p>
      </dgm:t>
    </dgm:pt>
    <dgm:pt modelId="{F7525EB0-9880-4868-B6FC-74725FCBDC94}" type="pres">
      <dgm:prSet presAssocID="{43A3207F-5C9B-476E-9024-7160A0F3A1B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5FB560B-0E47-4F9E-8CA2-3D8AC4E95335}" type="pres">
      <dgm:prSet presAssocID="{43A3207F-5C9B-476E-9024-7160A0F3A1BD}" presName="diamond" presStyleLbl="bgShp" presStyleIdx="0" presStyleCnt="1"/>
      <dgm:spPr/>
    </dgm:pt>
    <dgm:pt modelId="{DF80E59E-906F-4047-B362-869A85DA6DF1}" type="pres">
      <dgm:prSet presAssocID="{43A3207F-5C9B-476E-9024-7160A0F3A1B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5DB244-FE43-4B4C-8E7F-A82AD8510B82}" type="pres">
      <dgm:prSet presAssocID="{43A3207F-5C9B-476E-9024-7160A0F3A1B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1F76FD-5F11-4538-A6D3-5E0A82850E37}" type="pres">
      <dgm:prSet presAssocID="{43A3207F-5C9B-476E-9024-7160A0F3A1B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1749EF-F04D-477D-8831-21F9875125CE}" type="pres">
      <dgm:prSet presAssocID="{43A3207F-5C9B-476E-9024-7160A0F3A1B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76F97C9-D7E3-45C6-B085-DF28CD7D0F01}" type="presOf" srcId="{8F299ACB-DAD5-4179-9BE0-4779FF92F13B}" destId="{FB1749EF-F04D-477D-8831-21F9875125CE}" srcOrd="0" destOrd="0" presId="urn:microsoft.com/office/officeart/2005/8/layout/matrix3"/>
    <dgm:cxn modelId="{946457EB-F01D-4119-8146-70BAC4DB2F49}" type="presOf" srcId="{38545E9D-5AE4-4514-A8A0-8307EC6A46BF}" destId="{DF80E59E-906F-4047-B362-869A85DA6DF1}" srcOrd="0" destOrd="0" presId="urn:microsoft.com/office/officeart/2005/8/layout/matrix3"/>
    <dgm:cxn modelId="{453C5870-807E-4D9D-A033-5263B95A1955}" srcId="{43A3207F-5C9B-476E-9024-7160A0F3A1BD}" destId="{38545E9D-5AE4-4514-A8A0-8307EC6A46BF}" srcOrd="0" destOrd="0" parTransId="{AD1751AF-55EA-43B3-81C8-D547698F4A4F}" sibTransId="{784CE71B-8E79-4B10-A8F6-072DB01B014F}"/>
    <dgm:cxn modelId="{BC2AFD60-A9ED-4FA0-9E3D-7FEF128F1328}" srcId="{43A3207F-5C9B-476E-9024-7160A0F3A1BD}" destId="{1356AFEA-BF1B-48C2-9012-CBC2B2D66966}" srcOrd="1" destOrd="0" parTransId="{636195B8-0D00-44E1-82CD-B44F4FCBA804}" sibTransId="{CF98B19E-CE38-45FB-80DB-4DF2F0C6DC4C}"/>
    <dgm:cxn modelId="{29323C90-BE5C-4123-BD3D-298ACE5B8E9E}" type="presOf" srcId="{43A3207F-5C9B-476E-9024-7160A0F3A1BD}" destId="{F7525EB0-9880-4868-B6FC-74725FCBDC94}" srcOrd="0" destOrd="0" presId="urn:microsoft.com/office/officeart/2005/8/layout/matrix3"/>
    <dgm:cxn modelId="{7599DABA-2650-4BB8-A0BB-B92016D1CA4F}" type="presOf" srcId="{6A5E5B37-3581-4B60-A6D6-CD356C82E2FF}" destId="{E01F76FD-5F11-4538-A6D3-5E0A82850E37}" srcOrd="0" destOrd="0" presId="urn:microsoft.com/office/officeart/2005/8/layout/matrix3"/>
    <dgm:cxn modelId="{2EA6ABCE-EEDF-44BD-B4D0-49B9A66CBBCB}" srcId="{43A3207F-5C9B-476E-9024-7160A0F3A1BD}" destId="{6A5E5B37-3581-4B60-A6D6-CD356C82E2FF}" srcOrd="2" destOrd="0" parTransId="{1C82B9DC-4984-4AF9-ACE1-274BFB26B3F4}" sibTransId="{4939925A-4BED-4F54-B2E5-815B4AEDE7EF}"/>
    <dgm:cxn modelId="{FB91078F-93C9-4287-B4E0-9356669145F2}" type="presOf" srcId="{1356AFEA-BF1B-48C2-9012-CBC2B2D66966}" destId="{505DB244-FE43-4B4C-8E7F-A82AD8510B82}" srcOrd="0" destOrd="0" presId="urn:microsoft.com/office/officeart/2005/8/layout/matrix3"/>
    <dgm:cxn modelId="{059727C4-8853-45A6-A4B6-ADD0C6A6EE18}" srcId="{43A3207F-5C9B-476E-9024-7160A0F3A1BD}" destId="{8F299ACB-DAD5-4179-9BE0-4779FF92F13B}" srcOrd="3" destOrd="0" parTransId="{BBAC77CB-9EA9-491C-91D8-655490E32FDF}" sibTransId="{8E3AD2FD-6B30-45BD-8B9D-CF3E637C72F3}"/>
    <dgm:cxn modelId="{F6B21BB7-5E12-447C-8944-A726E885583E}" type="presParOf" srcId="{F7525EB0-9880-4868-B6FC-74725FCBDC94}" destId="{45FB560B-0E47-4F9E-8CA2-3D8AC4E95335}" srcOrd="0" destOrd="0" presId="urn:microsoft.com/office/officeart/2005/8/layout/matrix3"/>
    <dgm:cxn modelId="{946F8C08-26C0-4DB8-A854-59AFC8E06674}" type="presParOf" srcId="{F7525EB0-9880-4868-B6FC-74725FCBDC94}" destId="{DF80E59E-906F-4047-B362-869A85DA6DF1}" srcOrd="1" destOrd="0" presId="urn:microsoft.com/office/officeart/2005/8/layout/matrix3"/>
    <dgm:cxn modelId="{82AD03F9-C900-42DB-B6F9-C553FA4CC3E5}" type="presParOf" srcId="{F7525EB0-9880-4868-B6FC-74725FCBDC94}" destId="{505DB244-FE43-4B4C-8E7F-A82AD8510B82}" srcOrd="2" destOrd="0" presId="urn:microsoft.com/office/officeart/2005/8/layout/matrix3"/>
    <dgm:cxn modelId="{D6351D2D-70CA-42D5-A85E-01BB0060F76E}" type="presParOf" srcId="{F7525EB0-9880-4868-B6FC-74725FCBDC94}" destId="{E01F76FD-5F11-4538-A6D3-5E0A82850E37}" srcOrd="3" destOrd="0" presId="urn:microsoft.com/office/officeart/2005/8/layout/matrix3"/>
    <dgm:cxn modelId="{1F67DAE3-E0A3-4909-94C1-320235BB027D}" type="presParOf" srcId="{F7525EB0-9880-4868-B6FC-74725FCBDC94}" destId="{FB1749EF-F04D-477D-8831-21F9875125C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B560B-0E47-4F9E-8CA2-3D8AC4E95335}">
      <dsp:nvSpPr>
        <dsp:cNvPr id="0" name=""/>
        <dsp:cNvSpPr/>
      </dsp:nvSpPr>
      <dsp:spPr>
        <a:xfrm>
          <a:off x="3219103" y="0"/>
          <a:ext cx="4836435" cy="483643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0E59E-906F-4047-B362-869A85DA6DF1}">
      <dsp:nvSpPr>
        <dsp:cNvPr id="0" name=""/>
        <dsp:cNvSpPr/>
      </dsp:nvSpPr>
      <dsp:spPr>
        <a:xfrm>
          <a:off x="3678564" y="459461"/>
          <a:ext cx="1886209" cy="1886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Fiziksel Zorbalık</a:t>
          </a:r>
          <a:endParaRPr lang="tr-TR" sz="3100" kern="1200" dirty="0"/>
        </a:p>
      </dsp:txBody>
      <dsp:txXfrm>
        <a:off x="3770641" y="551538"/>
        <a:ext cx="1702055" cy="1702055"/>
      </dsp:txXfrm>
    </dsp:sp>
    <dsp:sp modelId="{505DB244-FE43-4B4C-8E7F-A82AD8510B82}">
      <dsp:nvSpPr>
        <dsp:cNvPr id="0" name=""/>
        <dsp:cNvSpPr/>
      </dsp:nvSpPr>
      <dsp:spPr>
        <a:xfrm>
          <a:off x="5709867" y="459461"/>
          <a:ext cx="1886209" cy="1886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Sözel Zorbalık</a:t>
          </a:r>
          <a:endParaRPr lang="tr-TR" sz="3100" kern="1200" dirty="0"/>
        </a:p>
      </dsp:txBody>
      <dsp:txXfrm>
        <a:off x="5801944" y="551538"/>
        <a:ext cx="1702055" cy="1702055"/>
      </dsp:txXfrm>
    </dsp:sp>
    <dsp:sp modelId="{E01F76FD-5F11-4538-A6D3-5E0A82850E37}">
      <dsp:nvSpPr>
        <dsp:cNvPr id="0" name=""/>
        <dsp:cNvSpPr/>
      </dsp:nvSpPr>
      <dsp:spPr>
        <a:xfrm>
          <a:off x="3678564" y="2490764"/>
          <a:ext cx="1886209" cy="1886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Sosyal Zorbalık</a:t>
          </a:r>
          <a:endParaRPr lang="tr-TR" sz="3100" kern="1200" dirty="0"/>
        </a:p>
      </dsp:txBody>
      <dsp:txXfrm>
        <a:off x="3770641" y="2582841"/>
        <a:ext cx="1702055" cy="1702055"/>
      </dsp:txXfrm>
    </dsp:sp>
    <dsp:sp modelId="{FB1749EF-F04D-477D-8831-21F9875125CE}">
      <dsp:nvSpPr>
        <dsp:cNvPr id="0" name=""/>
        <dsp:cNvSpPr/>
      </dsp:nvSpPr>
      <dsp:spPr>
        <a:xfrm>
          <a:off x="5709867" y="2490764"/>
          <a:ext cx="1886209" cy="1886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Siber Zorbalık</a:t>
          </a:r>
          <a:endParaRPr lang="tr-TR" sz="3100" kern="1200" dirty="0"/>
        </a:p>
      </dsp:txBody>
      <dsp:txXfrm>
        <a:off x="5801944" y="2582841"/>
        <a:ext cx="1702055" cy="1702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29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473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939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4713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1649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8077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8174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2342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6240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812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288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4576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9894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0023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9278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956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630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196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80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533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187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514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74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3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491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00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340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705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855A7-5874-451E-AE55-F4D45EA4A657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AE376-A1EC-4D42-BCA3-32564A3B9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3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dicalpark.com.tr/akran-zorbaligi/hg-3228" TargetMode="External"/><Relationship Id="rId13" Type="http://schemas.openxmlformats.org/officeDocument/2006/relationships/hyperlink" Target="https://terapiya.co/blog/zorbalik" TargetMode="External"/><Relationship Id="rId3" Type="http://schemas.openxmlformats.org/officeDocument/2006/relationships/hyperlink" Target="https://orgm.meb.gov.tr/www/akran-zorbaligi/icerik/2085" TargetMode="External"/><Relationship Id="rId7" Type="http://schemas.openxmlformats.org/officeDocument/2006/relationships/hyperlink" Target="https://www.muratatila.com/sanal-saldiri-siber-zorbalik.html" TargetMode="External"/><Relationship Id="rId12" Type="http://schemas.openxmlformats.org/officeDocument/2006/relationships/hyperlink" Target="https://abdullahabdurrahman.wordpress.com/2015/03/13/okulda-akran-zorbaligi-alintidir/" TargetMode="External"/><Relationship Id="rId2" Type="http://schemas.openxmlformats.org/officeDocument/2006/relationships/hyperlink" Target="https://www.rehberlikservisim.com/wp-content/uploads/2022/02/AKRAN-ZORBALIGI.pdf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5nhaber.com/akran-zorbaligi-nedir-nasil-cozulur_115114.html" TargetMode="External"/><Relationship Id="rId11" Type="http://schemas.openxmlformats.org/officeDocument/2006/relationships/hyperlink" Target="https://medium.com/@mursidetuncay/zorbal%C4%B1%C4%9F%C4%B1n-g%C3%B6lgesinde-g%C3%BCc%C3%BCn-ve-zay%C4%B1f%C4%B1n-dans%C4%B1-6689860795c6" TargetMode="External"/><Relationship Id="rId5" Type="http://schemas.openxmlformats.org/officeDocument/2006/relationships/hyperlink" Target="https://media4democracy.org/haberler/gocmen-cocuklarda-akran-zorbaligi/" TargetMode="External"/><Relationship Id="rId10" Type="http://schemas.openxmlformats.org/officeDocument/2006/relationships/hyperlink" Target="https://www.mentalup.net/blog/siber-zorbalik" TargetMode="External"/><Relationship Id="rId4" Type="http://schemas.openxmlformats.org/officeDocument/2006/relationships/hyperlink" Target="https://www.aa.com.tr/tr/egitim/meb-okullarda-akran-zorbaligina-karsi-psikoegitim-calismalarina-hiz-verdi/2777702" TargetMode="External"/><Relationship Id="rId9" Type="http://schemas.openxmlformats.org/officeDocument/2006/relationships/hyperlink" Target="https://eminterapi.com.tr/2024/02/06/akran-zorbaligi-turleri-etkileri-ve-cozum-yollar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89213" y="2514599"/>
            <a:ext cx="8915399" cy="2581183"/>
          </a:xfrm>
        </p:spPr>
        <p:txBody>
          <a:bodyPr/>
          <a:lstStyle/>
          <a:p>
            <a:r>
              <a:rPr lang="tr-TR" b="1" dirty="0" smtClean="0"/>
              <a:t>AKRAN ZORBALIĞI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811153" y="3630960"/>
            <a:ext cx="8915399" cy="807880"/>
          </a:xfrm>
        </p:spPr>
        <p:txBody>
          <a:bodyPr/>
          <a:lstStyle/>
          <a:p>
            <a:r>
              <a:rPr lang="tr-TR" b="1" dirty="0" smtClean="0"/>
              <a:t>ÖĞRENCİ SUNUMU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25" y="150823"/>
            <a:ext cx="1796575" cy="96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1247" y="624110"/>
            <a:ext cx="9853365" cy="1280890"/>
          </a:xfrm>
        </p:spPr>
        <p:txBody>
          <a:bodyPr/>
          <a:lstStyle/>
          <a:p>
            <a:r>
              <a:rPr lang="tr-TR" b="1" dirty="0" smtClean="0"/>
              <a:t>Siber Zorbalık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6270" y="1914405"/>
            <a:ext cx="105784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/>
              <a:t>Bilgi ve iletişim teknolojilerini kullanarak bir birey yada grup tarafından diğerlerine zarar vermek için tasarlanan kasıtlı, tekrarlanan ve düşmanca davranış içeren zorbalık türüdür.</a:t>
            </a:r>
          </a:p>
          <a:p>
            <a:pPr lvl="0"/>
            <a:r>
              <a:rPr lang="tr-TR" sz="2000" dirty="0"/>
              <a:t>Rahatsız edici mesajlar göndermek</a:t>
            </a:r>
          </a:p>
          <a:p>
            <a:pPr lvl="0"/>
            <a:r>
              <a:rPr lang="tr-TR" sz="2000" dirty="0"/>
              <a:t>Sosyal medya siteleri aracılığıyla rahatsız etmek</a:t>
            </a:r>
          </a:p>
          <a:p>
            <a:pPr lvl="0"/>
            <a:r>
              <a:rPr lang="tr-TR" sz="2000" dirty="0"/>
              <a:t>Kişiden habersiz sosyal medya hesabı açmak</a:t>
            </a:r>
          </a:p>
          <a:p>
            <a:pPr lvl="0"/>
            <a:r>
              <a:rPr lang="tr-TR" sz="2000" dirty="0"/>
              <a:t>Fotoğraflarını izinsiz kullanmak</a:t>
            </a:r>
          </a:p>
          <a:p>
            <a:pPr lvl="0"/>
            <a:r>
              <a:rPr lang="tr-TR" sz="2000" dirty="0"/>
              <a:t>Kişiyi kötüleyen/küçük düşüren paylaşımlarda bulunmak</a:t>
            </a:r>
          </a:p>
          <a:p>
            <a:pPr lvl="0"/>
            <a:r>
              <a:rPr lang="tr-TR" sz="2000" dirty="0"/>
              <a:t>Sosyal medya hesaplarından dışlamak</a:t>
            </a:r>
          </a:p>
          <a:p>
            <a:pPr lvl="0"/>
            <a:r>
              <a:rPr lang="tr-TR" sz="2000" dirty="0"/>
              <a:t>Özel fotoğraf ve görüşmelerini diğer kişiler ile paylaşmak</a:t>
            </a: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986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9424" y="1589102"/>
            <a:ext cx="10515600" cy="4909351"/>
          </a:xfrm>
        </p:spPr>
        <p:txBody>
          <a:bodyPr>
            <a:noAutofit/>
          </a:bodyPr>
          <a:lstStyle/>
          <a:p>
            <a:pPr lvl="1"/>
            <a:r>
              <a:rPr lang="tr-TR" sz="2100" dirty="0" smtClean="0"/>
              <a:t>Ergenlik dönemindeki öğrencilerin </a:t>
            </a:r>
            <a:r>
              <a:rPr lang="tr-TR" sz="2100" dirty="0"/>
              <a:t>sözel ve ilişkisel/sosyal zorbalık davranışlarını sıklıkla kullandıkları </a:t>
            </a:r>
            <a:r>
              <a:rPr lang="tr-TR" sz="2100" dirty="0" smtClean="0"/>
              <a:t>görülmektedir.</a:t>
            </a:r>
          </a:p>
          <a:p>
            <a:pPr lvl="1"/>
            <a:endParaRPr lang="tr-TR" sz="2100" dirty="0" smtClean="0"/>
          </a:p>
          <a:p>
            <a:pPr lvl="1"/>
            <a:r>
              <a:rPr lang="tr-TR" sz="2100" dirty="0" smtClean="0"/>
              <a:t>Erkek </a:t>
            </a:r>
            <a:r>
              <a:rPr lang="tr-TR" sz="2100" dirty="0"/>
              <a:t>öğrencilerin fiziksel zorbalığa yönelik </a:t>
            </a:r>
            <a:r>
              <a:rPr lang="tr-TR" sz="2100" dirty="0" smtClean="0"/>
              <a:t>davranışları daha çok sergiledikleri </a:t>
            </a:r>
            <a:r>
              <a:rPr lang="tr-TR" sz="2100" dirty="0"/>
              <a:t>gözlenmektedir. Bu davranışlar </a:t>
            </a:r>
            <a:r>
              <a:rPr lang="tr-TR" sz="2100" dirty="0" smtClean="0"/>
              <a:t>ergenliğin sonlarına doğru azalmaktadır.</a:t>
            </a:r>
          </a:p>
          <a:p>
            <a:pPr lvl="1"/>
            <a:endParaRPr lang="tr-TR" sz="2100" dirty="0" smtClean="0"/>
          </a:p>
          <a:p>
            <a:pPr lvl="1"/>
            <a:r>
              <a:rPr lang="tr-TR" sz="2100" dirty="0" smtClean="0"/>
              <a:t>Ergenlik dönemindeki kız öğrencilerin daha çok sosyal zorbalık yaptıkları görünmektedir. Bu davranışlar ergenliğin sonlarına doğru azalmaktadır.</a:t>
            </a:r>
          </a:p>
          <a:p>
            <a:pPr lvl="1"/>
            <a:endParaRPr lang="tr-TR" sz="2100" dirty="0" smtClean="0"/>
          </a:p>
          <a:p>
            <a:pPr lvl="1"/>
            <a:r>
              <a:rPr lang="tr-TR" sz="2100" dirty="0" smtClean="0"/>
              <a:t>Ayrıca lise döneminde siber </a:t>
            </a:r>
            <a:r>
              <a:rPr lang="tr-TR" sz="2100" dirty="0"/>
              <a:t>zorbalık davranışları da sıkça </a:t>
            </a:r>
            <a:r>
              <a:rPr lang="tr-TR" sz="2100" dirty="0" smtClean="0"/>
              <a:t>sergilenmektedir.</a:t>
            </a:r>
            <a:endParaRPr lang="tr-TR" sz="21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1819925" y="532655"/>
            <a:ext cx="7918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/>
              <a:t>Ayrıca;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5057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Akran </a:t>
            </a:r>
            <a:r>
              <a:rPr lang="tr-TR" b="1" dirty="0"/>
              <a:t>Z</a:t>
            </a:r>
            <a:r>
              <a:rPr lang="tr-TR" b="1" dirty="0" smtClean="0"/>
              <a:t>orbalığındaki </a:t>
            </a:r>
            <a:r>
              <a:rPr lang="tr-TR" b="1" dirty="0"/>
              <a:t>R</a:t>
            </a:r>
            <a:r>
              <a:rPr lang="tr-TR" b="1" dirty="0" smtClean="0"/>
              <a:t>oller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100" b="1" u="sng" dirty="0" smtClean="0"/>
              <a:t>Zorba; </a:t>
            </a:r>
            <a:r>
              <a:rPr lang="tr-TR" sz="2100" dirty="0" smtClean="0"/>
              <a:t>Zorbalık davranışını sergileyen kişi</a:t>
            </a:r>
          </a:p>
          <a:p>
            <a:endParaRPr lang="tr-TR" sz="2100" dirty="0" smtClean="0"/>
          </a:p>
          <a:p>
            <a:r>
              <a:rPr lang="tr-TR" sz="2100" b="1" u="sng" dirty="0" smtClean="0"/>
              <a:t>Mağdur/Kurban;</a:t>
            </a:r>
            <a:r>
              <a:rPr lang="tr-TR" sz="2100" dirty="0" smtClean="0"/>
              <a:t> Zorbalık davranışına maruz kalan kişi</a:t>
            </a:r>
          </a:p>
          <a:p>
            <a:endParaRPr lang="tr-TR" sz="2100" dirty="0" smtClean="0"/>
          </a:p>
          <a:p>
            <a:r>
              <a:rPr lang="tr-TR" sz="2100" b="1" u="sng" dirty="0" smtClean="0"/>
              <a:t>İzleyici;</a:t>
            </a:r>
            <a:r>
              <a:rPr lang="tr-TR" sz="2100" dirty="0" smtClean="0"/>
              <a:t> Olaylara tanıklık eden kişi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10" y="3655615"/>
            <a:ext cx="4620392" cy="26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183643"/>
            <a:ext cx="10515600" cy="1094742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>Akran Zorbalarının;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509205"/>
            <a:ext cx="11057879" cy="4685514"/>
          </a:xfrm>
        </p:spPr>
        <p:txBody>
          <a:bodyPr numCol="1">
            <a:normAutofit lnSpcReduction="10000"/>
          </a:bodyPr>
          <a:lstStyle/>
          <a:p>
            <a:pPr marL="0" indent="0" algn="ctr">
              <a:buNone/>
            </a:pPr>
            <a:r>
              <a:rPr lang="tr-TR" sz="2000" b="1" u="sng" dirty="0" smtClean="0"/>
              <a:t>Bireysel özellikleri </a:t>
            </a:r>
            <a:endParaRPr lang="tr-TR" sz="2000" b="1" u="sng" dirty="0" smtClean="0"/>
          </a:p>
          <a:p>
            <a:pPr marL="0" indent="0" algn="ctr">
              <a:buNone/>
            </a:pPr>
            <a:endParaRPr lang="tr-TR" sz="800" b="1" u="sng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Başkaları üzerinde egemenlik kurmayı sevme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Saldırganca davranmaktan gurur duyma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Diğerlerinin duygularına karşı duyarsız olma, empati kurmakta güçlük yaşama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Düşünmeden, tepkisel ve aceleci davranma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</a:t>
            </a:r>
            <a:r>
              <a:rPr lang="tr-TR" sz="2000" dirty="0"/>
              <a:t>Öfke kontrolü problemi yaşama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/>
              <a:t>• Yetişkinlere karşı itaatsiz davranışlarda bulunma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/>
              <a:t>• Okul dışındaki ortamlarda da saldırganca davranma</a:t>
            </a:r>
          </a:p>
        </p:txBody>
      </p:sp>
    </p:spTree>
    <p:extLst>
      <p:ext uri="{BB962C8B-B14F-4D97-AF65-F5344CB8AC3E}">
        <p14:creationId xmlns:p14="http://schemas.microsoft.com/office/powerpoint/2010/main" val="37946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183643"/>
            <a:ext cx="10515600" cy="1094742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>Akran Zorbalarının;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56443" y="1509205"/>
            <a:ext cx="11070454" cy="4685514"/>
          </a:xfrm>
        </p:spPr>
        <p:txBody>
          <a:bodyPr numCol="1"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sz="2000" b="1" u="sng" dirty="0" smtClean="0"/>
              <a:t>Ailesel </a:t>
            </a:r>
            <a:r>
              <a:rPr lang="tr-TR" sz="2000" b="1" u="sng" dirty="0" smtClean="0"/>
              <a:t>özellikleri </a:t>
            </a:r>
            <a:endParaRPr lang="tr-TR" sz="2000" b="1" u="sng" dirty="0" smtClean="0"/>
          </a:p>
          <a:p>
            <a:pPr marL="0" indent="0" algn="ctr">
              <a:buNone/>
            </a:pPr>
            <a:endParaRPr lang="tr-TR" sz="800" b="1" u="sng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Anne-baba arasında çatışma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Aile içi şiddet, fiziksel ve/veya duygusal istismar • Anne-babanın ilgi, sevgi, yakınlık göstermemesi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Çocuğa fiziksel ceza verilmesi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Çocuğun saldırgan davranışlarla istediğini elde edebilmesi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Aile içi iletişimin zayıf/kopuk olması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Aile içinde olumsuz rol modellerinin olması (</a:t>
            </a:r>
            <a:r>
              <a:rPr lang="tr-TR" sz="2000" dirty="0" err="1" smtClean="0"/>
              <a:t>örn</a:t>
            </a:r>
            <a:r>
              <a:rPr lang="tr-TR" sz="2000" dirty="0" smtClean="0"/>
              <a:t>. küfürlü konuşan veya şiddet uygulayan anne-babalar/kardeşler)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6816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Zorbaların Ayırt Edici Özellikleri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55938"/>
            <a:ext cx="10515600" cy="5086905"/>
          </a:xfrm>
        </p:spPr>
        <p:txBody>
          <a:bodyPr>
            <a:normAutofit/>
          </a:bodyPr>
          <a:lstStyle/>
          <a:p>
            <a:r>
              <a:rPr lang="tr-TR" dirty="0"/>
              <a:t>F</a:t>
            </a:r>
            <a:r>
              <a:rPr lang="tr-TR" dirty="0" smtClean="0"/>
              <a:t>iziksel olarak daha güçlü</a:t>
            </a:r>
          </a:p>
          <a:p>
            <a:r>
              <a:rPr lang="tr-TR" dirty="0"/>
              <a:t>Ö</a:t>
            </a:r>
            <a:r>
              <a:rPr lang="tr-TR" dirty="0" smtClean="0"/>
              <a:t>z güvenleri daha yüksek</a:t>
            </a:r>
          </a:p>
          <a:p>
            <a:r>
              <a:rPr lang="tr-TR" dirty="0"/>
              <a:t>Ş</a:t>
            </a:r>
            <a:r>
              <a:rPr lang="tr-TR" dirty="0" smtClean="0"/>
              <a:t>iddet içerikli olaylara daha çok karışan</a:t>
            </a:r>
          </a:p>
          <a:p>
            <a:r>
              <a:rPr lang="tr-TR" dirty="0" err="1"/>
              <a:t>D</a:t>
            </a:r>
            <a:r>
              <a:rPr lang="de-DE" dirty="0" smtClean="0"/>
              <a:t>aha </a:t>
            </a:r>
            <a:r>
              <a:rPr lang="de-DE" dirty="0" err="1" smtClean="0"/>
              <a:t>önce</a:t>
            </a:r>
            <a:r>
              <a:rPr lang="de-DE" dirty="0" smtClean="0"/>
              <a:t> </a:t>
            </a:r>
            <a:r>
              <a:rPr lang="de-DE" dirty="0" err="1" smtClean="0"/>
              <a:t>engellenen</a:t>
            </a:r>
            <a:r>
              <a:rPr lang="de-DE" dirty="0" smtClean="0"/>
              <a:t> </a:t>
            </a:r>
            <a:r>
              <a:rPr lang="de-DE" dirty="0" err="1" smtClean="0"/>
              <a:t>ya</a:t>
            </a:r>
            <a:r>
              <a:rPr lang="tr-TR" dirty="0"/>
              <a:t> </a:t>
            </a:r>
            <a:r>
              <a:rPr lang="de-DE" dirty="0" smtClean="0"/>
              <a:t>da </a:t>
            </a:r>
            <a:r>
              <a:rPr lang="de-DE" dirty="0" err="1" smtClean="0"/>
              <a:t>zorb</a:t>
            </a:r>
            <a:r>
              <a:rPr lang="tr-TR" dirty="0"/>
              <a:t>a</a:t>
            </a:r>
            <a:r>
              <a:rPr lang="de-DE" dirty="0" smtClean="0"/>
              <a:t> </a:t>
            </a:r>
            <a:r>
              <a:rPr lang="de-DE" dirty="0" err="1" smtClean="0"/>
              <a:t>davranı</a:t>
            </a:r>
            <a:r>
              <a:rPr lang="tr-TR" dirty="0" smtClean="0"/>
              <a:t>ş</a:t>
            </a:r>
            <a:r>
              <a:rPr lang="de-DE" dirty="0" smtClean="0"/>
              <a:t>a </a:t>
            </a:r>
            <a:r>
              <a:rPr lang="de-DE" dirty="0" err="1" smtClean="0"/>
              <a:t>ma</a:t>
            </a:r>
            <a:r>
              <a:rPr lang="tr-TR" dirty="0" smtClean="0"/>
              <a:t>r</a:t>
            </a:r>
            <a:r>
              <a:rPr lang="de-DE" dirty="0" err="1" smtClean="0"/>
              <a:t>uz</a:t>
            </a:r>
            <a:r>
              <a:rPr lang="de-DE" dirty="0" smtClean="0"/>
              <a:t> </a:t>
            </a:r>
            <a:r>
              <a:rPr lang="de-DE" dirty="0" err="1" smtClean="0"/>
              <a:t>kalan</a:t>
            </a:r>
            <a:r>
              <a:rPr lang="de-DE" dirty="0" smtClean="0"/>
              <a:t> </a:t>
            </a:r>
            <a:r>
              <a:rPr lang="de-DE" dirty="0" err="1" smtClean="0"/>
              <a:t>bireyler</a:t>
            </a:r>
            <a:endParaRPr lang="tr-TR" dirty="0" smtClean="0"/>
          </a:p>
          <a:p>
            <a:r>
              <a:rPr lang="tr-TR" dirty="0"/>
              <a:t>A</a:t>
            </a:r>
            <a:r>
              <a:rPr lang="tr-TR" dirty="0" smtClean="0"/>
              <a:t>ile içinde sağlıksız ilişkilere sahip</a:t>
            </a:r>
          </a:p>
          <a:p>
            <a:r>
              <a:rPr lang="tr-TR" dirty="0" smtClean="0"/>
              <a:t>Enerjik, aktif, spor etkinliklerinde başarılı, acı eşikleri yüksek, yaşça ve bedenen daha büyük bireyler</a:t>
            </a:r>
          </a:p>
          <a:p>
            <a:r>
              <a:rPr lang="tr-TR" dirty="0"/>
              <a:t>A</a:t>
            </a:r>
            <a:r>
              <a:rPr lang="tr-TR" dirty="0" smtClean="0"/>
              <a:t>kademik başarısı düşük</a:t>
            </a:r>
          </a:p>
          <a:p>
            <a:r>
              <a:rPr lang="tr-TR" dirty="0"/>
              <a:t>O</a:t>
            </a:r>
            <a:r>
              <a:rPr lang="tr-TR" dirty="0" smtClean="0"/>
              <a:t>kulu sevmedikleri</a:t>
            </a:r>
          </a:p>
          <a:p>
            <a:r>
              <a:rPr lang="tr-TR" dirty="0" smtClean="0"/>
              <a:t>Okul dışında arkadaşlarıyla daha çok vakit geçirdikleri ve daha kolay arkadaşlık kurdukları görülmüş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42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3391" y="624110"/>
            <a:ext cx="9339308" cy="938360"/>
          </a:xfrm>
        </p:spPr>
        <p:txBody>
          <a:bodyPr/>
          <a:lstStyle/>
          <a:p>
            <a:r>
              <a:rPr lang="tr-TR" b="1" dirty="0" smtClean="0"/>
              <a:t>Akran Zorbalığına Maruz Kalanların;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97981" y="1825625"/>
            <a:ext cx="10360239" cy="4351338"/>
          </a:xfrm>
        </p:spPr>
        <p:txBody>
          <a:bodyPr numCol="1"/>
          <a:lstStyle/>
          <a:p>
            <a:pPr marL="0" indent="0" algn="ctr">
              <a:buNone/>
            </a:pPr>
            <a:r>
              <a:rPr lang="tr-TR" sz="2000" b="1" u="sng" dirty="0" smtClean="0"/>
              <a:t>Bireysel özellikleri </a:t>
            </a:r>
            <a:endParaRPr lang="tr-TR" sz="2000" b="1" u="sng" dirty="0" smtClean="0"/>
          </a:p>
          <a:p>
            <a:pPr marL="0" indent="0" algn="ctr">
              <a:buNone/>
            </a:pPr>
            <a:endParaRPr lang="tr-TR" sz="800" b="1" u="sng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Çekingen, içe kapanık, itaatkar olma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Düşük benlik saygısı ve özgüven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Sosyal ortamlarda endişeli, kaygılı, güvensiz davranışlar sergileme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Farklı fiziksel özelliklere sahip olma (</a:t>
            </a:r>
            <a:r>
              <a:rPr lang="tr-TR" sz="2000" dirty="0" err="1" smtClean="0"/>
              <a:t>örn</a:t>
            </a:r>
            <a:r>
              <a:rPr lang="tr-TR" sz="2000" dirty="0" smtClean="0"/>
              <a:t>. aşırı kısa/uzun boy, aşırı zayıf/kilolu, kekemelik, diş teli – gözlük kullanma)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Fiziksel veya zihinsel engel/farklılığa sahip olma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8661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3391" y="624110"/>
            <a:ext cx="9339308" cy="938360"/>
          </a:xfrm>
        </p:spPr>
        <p:txBody>
          <a:bodyPr/>
          <a:lstStyle/>
          <a:p>
            <a:r>
              <a:rPr lang="tr-TR" b="1" dirty="0" smtClean="0"/>
              <a:t>Akran Zorbalığına Maruz Kalanların;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28800" y="1825625"/>
            <a:ext cx="10129420" cy="4351338"/>
          </a:xfrm>
        </p:spPr>
        <p:txBody>
          <a:bodyPr numCol="1"/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000" b="1" u="sng" dirty="0" smtClean="0"/>
              <a:t>Ailesel </a:t>
            </a:r>
            <a:r>
              <a:rPr lang="tr-TR" sz="2000" b="1" u="sng" dirty="0" smtClean="0"/>
              <a:t>özellikleri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Aşırı koruyucu ve kollayıcı anne babalar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Aile içi iletişimin zayıf/kopuk olması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Çocuğun aile ortamında saldırgan davranışlara maruz kalması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Dezavantajlı gruba ait olma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6402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Akran Zorbalığına Maruz Kalan Bireylerin Hissettikleri;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53938" y="2020934"/>
            <a:ext cx="2517557" cy="4708339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tr-TR" sz="2400" dirty="0" smtClean="0"/>
              <a:t>• Suçluluk, </a:t>
            </a:r>
          </a:p>
          <a:p>
            <a:pPr marL="0" indent="0">
              <a:buNone/>
            </a:pPr>
            <a:r>
              <a:rPr lang="tr-TR" sz="2400" dirty="0" smtClean="0"/>
              <a:t>• Korku, </a:t>
            </a:r>
          </a:p>
          <a:p>
            <a:pPr marL="0" indent="0">
              <a:buNone/>
            </a:pPr>
            <a:r>
              <a:rPr lang="tr-TR" sz="2400" dirty="0" smtClean="0"/>
              <a:t>• Panik, </a:t>
            </a:r>
          </a:p>
          <a:p>
            <a:pPr marL="0" indent="0">
              <a:buNone/>
            </a:pPr>
            <a:r>
              <a:rPr lang="tr-TR" sz="2400" dirty="0" smtClean="0"/>
              <a:t>• Öfke </a:t>
            </a:r>
          </a:p>
          <a:p>
            <a:pPr marL="0" indent="0">
              <a:buNone/>
            </a:pPr>
            <a:r>
              <a:rPr lang="tr-TR" sz="2400" dirty="0" smtClean="0"/>
              <a:t>• Kızgınlık, </a:t>
            </a:r>
          </a:p>
          <a:p>
            <a:pPr marL="0" indent="0">
              <a:buNone/>
            </a:pPr>
            <a:r>
              <a:rPr lang="tr-TR" sz="2400" dirty="0" smtClean="0"/>
              <a:t>• Endişe, </a:t>
            </a:r>
          </a:p>
          <a:p>
            <a:pPr marL="0" indent="0">
              <a:buNone/>
            </a:pPr>
            <a:r>
              <a:rPr lang="tr-TR" sz="2400" dirty="0" smtClean="0"/>
              <a:t>• Yetersizlik, </a:t>
            </a:r>
          </a:p>
          <a:p>
            <a:pPr marL="0" indent="0">
              <a:buNone/>
            </a:pPr>
            <a:r>
              <a:rPr lang="tr-TR" sz="2400" dirty="0" smtClean="0"/>
              <a:t>• Üzüntü, </a:t>
            </a:r>
          </a:p>
          <a:p>
            <a:pPr marL="0" indent="0">
              <a:buNone/>
            </a:pPr>
            <a:r>
              <a:rPr lang="tr-TR" sz="2400" dirty="0" smtClean="0"/>
              <a:t>• Pişmanlık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47" y="2020933"/>
            <a:ext cx="5375338" cy="424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Zorbalığa Maruz Kalmanın Sonucunda;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19417" y="1423386"/>
            <a:ext cx="9285195" cy="377762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Kısa dönemli fiziksel sorunlar (baş ağrıları, karnın ağrıması),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İçine kapanma,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Okul kurallarına uymama isteği,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Okula gitmek istememe,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Depresyon,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Sosyal ilişkilerde azalma, arkadaşları ile görüşmek istememe,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•Derslere ilgisizlik,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•Akademik başarıda düşüş yaşama,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• Olumsuz benlik saygısı, kendisini sevmeme gibi sonuçları olabilir. </a:t>
            </a:r>
          </a:p>
          <a:p>
            <a:pPr>
              <a:lnSpc>
                <a:spcPct val="150000"/>
              </a:lnSpc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4474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Bu Sunumun Amacı;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083293"/>
          </a:xfrm>
        </p:spPr>
        <p:txBody>
          <a:bodyPr/>
          <a:lstStyle/>
          <a:p>
            <a:pPr algn="just"/>
            <a:r>
              <a:rPr lang="tr-TR" dirty="0"/>
              <a:t>O</a:t>
            </a:r>
            <a:r>
              <a:rPr lang="tr-TR" dirty="0" smtClean="0"/>
              <a:t>kullarımız, son yıllarda artan akran zorbalığı olaylarıyla sıklıkla gündeme gelmektedir. </a:t>
            </a:r>
          </a:p>
          <a:p>
            <a:pPr algn="just"/>
            <a:r>
              <a:rPr lang="tr-TR" dirty="0" smtClean="0"/>
              <a:t>Bu çalışma kapsamında sizlerin akran zorbalığı konusunda bilgi düzeylerinizi arttırarak, akran zorbalığı ile birlikte mücadele etmemizi sağlamak amaçlanmıştır.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86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69507" y="624110"/>
            <a:ext cx="10235106" cy="899672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Akran Zorbalığı İle İlgili Bilinmesi Gerekenler</a:t>
            </a:r>
            <a:endParaRPr lang="tr-TR" b="1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102889"/>
              </p:ext>
            </p:extLst>
          </p:nvPr>
        </p:nvGraphicFramePr>
        <p:xfrm>
          <a:off x="838200" y="1523782"/>
          <a:ext cx="10596240" cy="4547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8120">
                  <a:extLst>
                    <a:ext uri="{9D8B030D-6E8A-4147-A177-3AD203B41FA5}">
                      <a16:colId xmlns:a16="http://schemas.microsoft.com/office/drawing/2014/main" val="2469051742"/>
                    </a:ext>
                  </a:extLst>
                </a:gridCol>
                <a:gridCol w="5298120">
                  <a:extLst>
                    <a:ext uri="{9D8B030D-6E8A-4147-A177-3AD203B41FA5}">
                      <a16:colId xmlns:a16="http://schemas.microsoft.com/office/drawing/2014/main" val="2483136119"/>
                    </a:ext>
                  </a:extLst>
                </a:gridCol>
              </a:tblGrid>
              <a:tr h="445807">
                <a:tc>
                  <a:txBody>
                    <a:bodyPr/>
                    <a:lstStyle/>
                    <a:p>
                      <a:r>
                        <a:rPr lang="tr-TR" dirty="0" smtClean="0"/>
                        <a:t>YANLIŞ</a:t>
                      </a:r>
                      <a:r>
                        <a:rPr lang="tr-TR" baseline="0" dirty="0" smtClean="0"/>
                        <a:t> BİLİNENLER</a:t>
                      </a:r>
                      <a:endParaRPr lang="tr-TR" dirty="0"/>
                    </a:p>
                  </a:txBody>
                  <a:tcPr anchor="ctr">
                    <a:solidFill>
                      <a:srgbClr val="B0160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DOĞRUSU</a:t>
                      </a:r>
                      <a:endParaRPr lang="tr-TR" dirty="0"/>
                    </a:p>
                  </a:txBody>
                  <a:tcPr anchor="ctr">
                    <a:solidFill>
                      <a:srgbClr val="007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154989"/>
                  </a:ext>
                </a:extLst>
              </a:tr>
              <a:tr h="1099250">
                <a:tc>
                  <a:txBody>
                    <a:bodyPr/>
                    <a:lstStyle/>
                    <a:p>
                      <a:r>
                        <a:rPr lang="tr-TR" dirty="0" smtClean="0"/>
                        <a:t>Zorbalık kendi haline bırakılırsa zamanla biter.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Zorbalığı görmezden gelmek zorba davranışlarda bulunan kişiyi cesaretlendirir; zorbalık dozunu artırmasına neden olabilir.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5930448"/>
                  </a:ext>
                </a:extLst>
              </a:tr>
              <a:tr h="1429025">
                <a:tc>
                  <a:txBody>
                    <a:bodyPr/>
                    <a:lstStyle/>
                    <a:p>
                      <a:r>
                        <a:rPr lang="tr-TR" dirty="0" smtClean="0"/>
                        <a:t>Sadece erkek çocuklar zorbalık yapar.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Kız çocuklar da erkek çocuklar da zorbalık yapar. Araştırmalar erkek</a:t>
                      </a:r>
                      <a:r>
                        <a:rPr lang="tr-TR" baseline="0" dirty="0" smtClean="0"/>
                        <a:t> çocukların</a:t>
                      </a:r>
                      <a:r>
                        <a:rPr lang="tr-TR" dirty="0" smtClean="0"/>
                        <a:t> daha çok fiziksel zorbalık yaptığını, kızların ise ağırlıklı olarak duygusal ve sosyal zorbalık yaptığını ortaya koymaktadır.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1359358"/>
                  </a:ext>
                </a:extLst>
              </a:tr>
              <a:tr h="769475">
                <a:tc>
                  <a:txBody>
                    <a:bodyPr/>
                    <a:lstStyle/>
                    <a:p>
                      <a:r>
                        <a:rPr lang="tr-TR" dirty="0" smtClean="0"/>
                        <a:t>Fiziksel zorbalık dışında diğer zorbalık türleri o kadar da önemli değildir.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Tüm zorbalık türleri çocuğun gelişimini olumsuz etkiler.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1940694"/>
                  </a:ext>
                </a:extLst>
              </a:tr>
              <a:tr h="769475">
                <a:tc>
                  <a:txBody>
                    <a:bodyPr/>
                    <a:lstStyle/>
                    <a:p>
                      <a:r>
                        <a:rPr lang="tr-TR" dirty="0" smtClean="0"/>
                        <a:t>Zorbalıktan şikayet eden öğrenciler ana kuzusudur. 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Zorbalıktan şikayet eden öğrenci kendisini koruyan ve savunan öğrencidir. 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5254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3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64311" y="624110"/>
            <a:ext cx="9640301" cy="1280890"/>
          </a:xfrm>
        </p:spPr>
        <p:txBody>
          <a:bodyPr/>
          <a:lstStyle/>
          <a:p>
            <a:r>
              <a:rPr lang="tr-TR" b="1" dirty="0" smtClean="0"/>
              <a:t>ZORBALIĞA MARUZ KALDIĞINIZDA NE YAPMALISINIZ?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80674" y="2133600"/>
            <a:ext cx="5380522" cy="4524652"/>
          </a:xfrm>
        </p:spPr>
        <p:txBody>
          <a:bodyPr>
            <a:normAutofit/>
          </a:bodyPr>
          <a:lstStyle/>
          <a:p>
            <a:r>
              <a:rPr lang="tr-TR" sz="2200" dirty="0" smtClean="0"/>
              <a:t>Her şeyden önce bu davranışların sizin </a:t>
            </a:r>
            <a:r>
              <a:rPr lang="tr-TR" sz="2200" b="1" dirty="0" smtClean="0"/>
              <a:t>hatanız olmadığı</a:t>
            </a:r>
            <a:r>
              <a:rPr lang="tr-TR" sz="2200" dirty="0" smtClean="0"/>
              <a:t>, böyle bir davranışı kimsenin hak etmediğini ve bunların sadece sizin başınıza gelmediğini aklınızdan </a:t>
            </a:r>
            <a:r>
              <a:rPr lang="tr-TR" sz="2200" dirty="0" smtClean="0"/>
              <a:t>çıkarmayın. Dolayısıyla </a:t>
            </a:r>
            <a:r>
              <a:rPr lang="tr-TR" sz="2200" dirty="0" smtClean="0"/>
              <a:t>yardım aramaktan utanmayın, çekinmeyin, korkmayın. </a:t>
            </a:r>
            <a:endParaRPr lang="tr-TR" sz="2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43" y="1905000"/>
            <a:ext cx="3879543" cy="43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ZORBALIĞA MARUZ KALDIĞINIZDA NE YAPMALISINIZ?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24614" y="2133600"/>
            <a:ext cx="4507544" cy="3619130"/>
          </a:xfrm>
        </p:spPr>
        <p:txBody>
          <a:bodyPr>
            <a:noAutofit/>
          </a:bodyPr>
          <a:lstStyle/>
          <a:p>
            <a:r>
              <a:rPr lang="tr-TR" sz="2000" dirty="0" smtClean="0"/>
              <a:t>Güvendiğiniz birisine neler yaşadığınızı </a:t>
            </a:r>
            <a:r>
              <a:rPr lang="tr-TR" sz="2000" b="1" dirty="0" smtClean="0"/>
              <a:t>anlatın</a:t>
            </a:r>
            <a:r>
              <a:rPr lang="tr-TR" sz="2000" dirty="0" smtClean="0"/>
              <a:t>. Bu rehber öğretmeniniz, anneniz, babanız, öğretmeniniz, olabilir. </a:t>
            </a:r>
          </a:p>
          <a:p>
            <a:endParaRPr lang="tr-TR" sz="2000" dirty="0"/>
          </a:p>
          <a:p>
            <a:r>
              <a:rPr lang="tr-TR" sz="2000" dirty="0" smtClean="0"/>
              <a:t>Eğer zorbalık yapan çocuk korktuğunuzu anlarsa daha da üstünüze gelebilir. Eğer sözlü olarak sizi taciz ediyorsa hiç cevap vermeyin, kafanızı çevirin ya da uzaklaşın, </a:t>
            </a:r>
            <a:r>
              <a:rPr lang="tr-TR" sz="2000" b="1" dirty="0" smtClean="0"/>
              <a:t>yardım isteyin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58" y="2133600"/>
            <a:ext cx="6059842" cy="36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ZORBALIĞA MARUZ KALDIĞINIZDA NE YAPMALISINIZ?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69432" y="2133600"/>
            <a:ext cx="9435180" cy="3777622"/>
          </a:xfrm>
        </p:spPr>
        <p:txBody>
          <a:bodyPr>
            <a:normAutofit/>
          </a:bodyPr>
          <a:lstStyle/>
          <a:p>
            <a:r>
              <a:rPr lang="tr-TR" sz="2100" dirty="0" smtClean="0"/>
              <a:t>Eğer fiziksel güç ya da şiddet kullanmaya kalktıysa hemen oradan uzaklaşmaya çalışın ve güvenli bir yere gidin. Zorbalık davranışları genellikle tenha yerlerde olur. </a:t>
            </a:r>
          </a:p>
          <a:p>
            <a:endParaRPr lang="tr-TR" sz="2100" dirty="0" smtClean="0"/>
          </a:p>
          <a:p>
            <a:r>
              <a:rPr lang="tr-TR" sz="2100" dirty="0" smtClean="0"/>
              <a:t>Zorbanın “kimseye söyleme “tehditlerine asla kulak asmayın. </a:t>
            </a:r>
          </a:p>
          <a:p>
            <a:endParaRPr lang="tr-TR" sz="2100" dirty="0" smtClean="0"/>
          </a:p>
          <a:p>
            <a:r>
              <a:rPr lang="tr-TR" sz="2100" dirty="0" smtClean="0"/>
              <a:t>Şiddete başvurmayın. Bu durum o kişi ya da kişilerin isteğini yerine getirmek olacaktır. </a:t>
            </a:r>
            <a:endParaRPr lang="tr-TR" sz="2100" dirty="0"/>
          </a:p>
        </p:txBody>
      </p:sp>
    </p:spTree>
    <p:extLst>
      <p:ext uri="{BB962C8B-B14F-4D97-AF65-F5344CB8AC3E}">
        <p14:creationId xmlns:p14="http://schemas.microsoft.com/office/powerpoint/2010/main" val="12376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ZORBALIĞA MARUZ KALDIĞINIZDA NE YAPMALISINIZ?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100" dirty="0" smtClean="0"/>
              <a:t>Arkadaşlarınızla birlikte zorbalık yapan çocuğu nazikçe uyarın. </a:t>
            </a:r>
          </a:p>
          <a:p>
            <a:endParaRPr lang="tr-TR" sz="2100" dirty="0" smtClean="0"/>
          </a:p>
          <a:p>
            <a:r>
              <a:rPr lang="tr-TR" sz="2100" dirty="0" smtClean="0"/>
              <a:t>Böyle davranışlara şahit olduğunuzda zorbalık yapan çocuğu cesaretlendirecek davranışlarda bulunmayın. Yaptıklarına gülmeyin, tezahürat yapmayın, alkışlamayın. Böyle bir durumda hemen öğretmenlerinizden birine haber verin. </a:t>
            </a:r>
            <a:endParaRPr lang="tr-TR" sz="2100" dirty="0"/>
          </a:p>
        </p:txBody>
      </p:sp>
    </p:spTree>
    <p:extLst>
      <p:ext uri="{BB962C8B-B14F-4D97-AF65-F5344CB8AC3E}">
        <p14:creationId xmlns:p14="http://schemas.microsoft.com/office/powerpoint/2010/main" val="337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ZORBALIĞA MARUZ KALDIĞINIZDA NE YAPMALISINIZ?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13865" y="3340963"/>
            <a:ext cx="4687410" cy="2109926"/>
          </a:xfrm>
        </p:spPr>
        <p:txBody>
          <a:bodyPr>
            <a:normAutofit/>
          </a:bodyPr>
          <a:lstStyle/>
          <a:p>
            <a:r>
              <a:rPr lang="tr-TR" sz="2200" dirty="0" smtClean="0"/>
              <a:t>Zorbalığa maruz kalan kişiyle arkadaş olun, onu grubunuza alın. Zorbalık yapan çocuklarla da arkadaş olabilir; ona doğru davranışlarda bulunmayı öğretebilirsiniz. </a:t>
            </a:r>
            <a:endParaRPr lang="tr-TR" sz="2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3" y="2133600"/>
            <a:ext cx="6125593" cy="45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7351" y="372862"/>
            <a:ext cx="10515600" cy="487701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Kaynakça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7351" y="860563"/>
            <a:ext cx="11327907" cy="58864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200" dirty="0" err="1" smtClean="0"/>
              <a:t>Totan</a:t>
            </a:r>
            <a:r>
              <a:rPr lang="tr-TR" sz="1200" dirty="0" smtClean="0"/>
              <a:t>, T. Okulda Zorbalığı Önlenmede Eğitimcilere </a:t>
            </a:r>
            <a:r>
              <a:rPr lang="tr-TR" sz="1200" dirty="0"/>
              <a:t>ve Ebeveynlere Öneriler, AİBÜ, Eğitim Fakültesi Dergisi, Cilt 7, Sayı 2 (2007),</a:t>
            </a:r>
            <a:r>
              <a:rPr lang="tr-TR" sz="1200" dirty="0" smtClean="0"/>
              <a:t>190-202</a:t>
            </a:r>
          </a:p>
          <a:p>
            <a:pPr marL="0" indent="0">
              <a:buNone/>
            </a:pPr>
            <a:r>
              <a:rPr lang="tr-TR" sz="1200" dirty="0"/>
              <a:t>Erdur Baker, Ö. ve </a:t>
            </a:r>
            <a:r>
              <a:rPr lang="tr-TR" sz="1200" dirty="0" err="1"/>
              <a:t>Kavşut</a:t>
            </a:r>
            <a:r>
              <a:rPr lang="tr-TR" sz="1200" dirty="0"/>
              <a:t>, F. (2007). Akran zorbalığının yeni yüzü: Siber zorbalık. Eğitim Araştırmaları Dergisi, 2(27). </a:t>
            </a:r>
            <a:endParaRPr lang="tr-TR" sz="1200" dirty="0" smtClean="0"/>
          </a:p>
          <a:p>
            <a:pPr marL="0" indent="0">
              <a:buNone/>
            </a:pPr>
            <a:r>
              <a:rPr lang="tr-TR" sz="1200" dirty="0"/>
              <a:t>Pişkin, M. (2002). Okul zorbalığı: Tanımı, türleri, ilişkili olduğu faktörler ve alınabilecek önlemler. Kuram ve Uygulamada Eğitim Bilimleri / </a:t>
            </a:r>
            <a:r>
              <a:rPr lang="tr-TR" sz="1200" dirty="0" err="1"/>
              <a:t>Educational</a:t>
            </a:r>
            <a:r>
              <a:rPr lang="tr-TR" sz="1200" dirty="0"/>
              <a:t> </a:t>
            </a:r>
            <a:r>
              <a:rPr lang="tr-TR" sz="1200" dirty="0" err="1"/>
              <a:t>Sciences</a:t>
            </a:r>
            <a:r>
              <a:rPr lang="tr-TR" sz="1200" dirty="0"/>
              <a:t>: </a:t>
            </a:r>
            <a:r>
              <a:rPr lang="tr-TR" sz="1200" dirty="0" err="1"/>
              <a:t>Theory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Practice</a:t>
            </a:r>
            <a:r>
              <a:rPr lang="tr-TR" sz="1200" dirty="0"/>
              <a:t>, 2(2), 531-562</a:t>
            </a:r>
            <a:r>
              <a:rPr lang="tr-TR" sz="1200" dirty="0" smtClean="0"/>
              <a:t>.</a:t>
            </a:r>
          </a:p>
          <a:p>
            <a:pPr marL="0" indent="0">
              <a:buNone/>
            </a:pPr>
            <a:r>
              <a:rPr lang="tr-TR" sz="1200" dirty="0"/>
              <a:t>Pişkin, M. (2003). Okullarımızda yaygın bir sorun: Akran zorbalığı, VII. Ulusal Psikolojik Danışma ve Rehberlik Kongresi Bildiri Özetleri, Cantekin Mat. 125-126. </a:t>
            </a:r>
            <a:endParaRPr lang="tr-TR" sz="1200" dirty="0" smtClean="0"/>
          </a:p>
          <a:p>
            <a:pPr marL="0" indent="0">
              <a:buNone/>
            </a:pPr>
            <a:r>
              <a:rPr lang="tr-TR" sz="1200" dirty="0" smtClean="0"/>
              <a:t>Koçak, O., </a:t>
            </a:r>
            <a:r>
              <a:rPr lang="tr-TR" sz="1200" dirty="0" err="1" smtClean="0"/>
              <a:t>Yelboğa</a:t>
            </a:r>
            <a:r>
              <a:rPr lang="tr-TR" sz="1200" dirty="0"/>
              <a:t>, N. Lise Öğrencilerini Akran Zorbalığına İten Nedenlerin Değerlendirilmesi ve Artvin </a:t>
            </a:r>
            <a:r>
              <a:rPr lang="tr-TR" sz="1200" dirty="0" smtClean="0"/>
              <a:t>Örneği,</a:t>
            </a:r>
          </a:p>
          <a:p>
            <a:pPr marL="0" indent="0">
              <a:buNone/>
            </a:pPr>
            <a:r>
              <a:rPr lang="tr-TR" sz="1200" dirty="0" err="1"/>
              <a:t>Totan</a:t>
            </a:r>
            <a:r>
              <a:rPr lang="tr-TR" sz="1200" dirty="0"/>
              <a:t>, T. ve Yöndem, Z. D. (2007). Ergenlerde zorbalığın anne, baba ve akran ilişkileri açısından incelenmesi, Ege Eğitim Dergisi. 8 (2), 53–68</a:t>
            </a:r>
            <a:r>
              <a:rPr lang="tr-TR" sz="1200" dirty="0" smtClean="0"/>
              <a:t>.</a:t>
            </a:r>
          </a:p>
          <a:p>
            <a:pPr marL="0" indent="0">
              <a:buNone/>
            </a:pPr>
            <a:r>
              <a:rPr lang="tr-TR" sz="1200" dirty="0"/>
              <a:t> Tamer, N. (2014). Ergenlerin Teknolojik Zorbalık Algıları ve Buna Yönelik Teknolojik Zorbalık Farkındalığı Eğitimi: Pilot Uygulama. Yayımlanmamış Yüksek Lisans Tezi, </a:t>
            </a:r>
            <a:r>
              <a:rPr lang="tr-TR" sz="1200" dirty="0" err="1"/>
              <a:t>Bahçeşehir</a:t>
            </a:r>
            <a:r>
              <a:rPr lang="tr-TR" sz="1200" dirty="0"/>
              <a:t> Üniversitesi, Eğitim Bilimleri Enstitüsü</a:t>
            </a:r>
            <a:r>
              <a:rPr lang="tr-TR" sz="1200" dirty="0" smtClean="0"/>
              <a:t>.</a:t>
            </a:r>
          </a:p>
          <a:p>
            <a:pPr marL="0" indent="0">
              <a:buNone/>
            </a:pPr>
            <a:r>
              <a:rPr lang="tr-TR" sz="1200" dirty="0">
                <a:hlinkClick r:id="rId2"/>
              </a:rPr>
              <a:t>https://</a:t>
            </a:r>
            <a:r>
              <a:rPr lang="tr-TR" sz="1200" dirty="0" smtClean="0">
                <a:hlinkClick r:id="rId2"/>
              </a:rPr>
              <a:t>www.rehberlikservisim.com/wp-content/uploads/2022/02/AKRAN-ZORBALIGI.pdf</a:t>
            </a:r>
            <a:endParaRPr lang="tr-TR" sz="1200" dirty="0" smtClean="0"/>
          </a:p>
          <a:p>
            <a:pPr marL="0" indent="0">
              <a:buNone/>
            </a:pPr>
            <a:r>
              <a:rPr lang="tr-TR" sz="1200" dirty="0">
                <a:hlinkClick r:id="rId3"/>
              </a:rPr>
              <a:t>https://</a:t>
            </a:r>
            <a:r>
              <a:rPr lang="tr-TR" sz="1200" dirty="0" smtClean="0">
                <a:hlinkClick r:id="rId3"/>
              </a:rPr>
              <a:t>orgm.meb.gov.tr/www/akran-zorbaligi/icerik/2085</a:t>
            </a:r>
            <a:endParaRPr lang="tr-TR" sz="1200" dirty="0" smtClean="0"/>
          </a:p>
          <a:p>
            <a:pPr marL="0" indent="0">
              <a:buNone/>
            </a:pPr>
            <a:r>
              <a:rPr lang="tr-TR" sz="1200" u="sng" dirty="0">
                <a:hlinkClick r:id="rId4"/>
              </a:rPr>
              <a:t>https://www.aa.com.tr/tr/egitim/meb-okullarda-akran-zorbaligina-karsi-psikoegitim-calismalarina-hiz-verdi/2777702</a:t>
            </a:r>
            <a:endParaRPr lang="tr-TR" sz="1200" dirty="0"/>
          </a:p>
          <a:p>
            <a:pPr marL="0" indent="0">
              <a:buNone/>
            </a:pPr>
            <a:r>
              <a:rPr lang="tr-TR" sz="1200" u="sng" dirty="0">
                <a:hlinkClick r:id="rId5"/>
              </a:rPr>
              <a:t>https://media4democracy.org/haberler/gocmen-cocuklarda-akran-zorbaligi/</a:t>
            </a:r>
            <a:endParaRPr lang="tr-TR" sz="1200" dirty="0"/>
          </a:p>
          <a:p>
            <a:pPr marL="0" indent="0">
              <a:buNone/>
            </a:pPr>
            <a:r>
              <a:rPr lang="tr-TR" sz="1200" u="sng" dirty="0">
                <a:hlinkClick r:id="rId6"/>
              </a:rPr>
              <a:t>https://www.5nhaber.com/akran-zorbaligi-nedir-nasil-cozulur_115114.html</a:t>
            </a:r>
            <a:endParaRPr lang="tr-TR" sz="1200" dirty="0"/>
          </a:p>
          <a:p>
            <a:pPr marL="0" indent="0">
              <a:buNone/>
            </a:pPr>
            <a:r>
              <a:rPr lang="tr-TR" sz="1200" u="sng" dirty="0">
                <a:hlinkClick r:id="rId7"/>
              </a:rPr>
              <a:t>https://www.muratatila.com/sanal-saldiri-siber-zorbalik.html</a:t>
            </a:r>
            <a:endParaRPr lang="tr-TR" sz="1200" dirty="0"/>
          </a:p>
          <a:p>
            <a:pPr marL="0" indent="0">
              <a:buNone/>
            </a:pPr>
            <a:r>
              <a:rPr lang="tr-TR" sz="1200" u="sng" dirty="0">
                <a:hlinkClick r:id="rId8"/>
              </a:rPr>
              <a:t>https://www.medicalpark.com.tr/akran-zorbaligi/hg-3228</a:t>
            </a:r>
            <a:endParaRPr lang="tr-TR" sz="1200" dirty="0"/>
          </a:p>
          <a:p>
            <a:pPr marL="0" indent="0">
              <a:buNone/>
            </a:pPr>
            <a:r>
              <a:rPr lang="tr-TR" sz="1200" u="sng" dirty="0">
                <a:hlinkClick r:id="rId9"/>
              </a:rPr>
              <a:t>https://eminterapi.com.tr/2024/02/06/akran-zorbaligi-turleri-etkileri-ve-cozum-yollari/</a:t>
            </a:r>
            <a:endParaRPr lang="tr-TR" sz="1200" dirty="0"/>
          </a:p>
          <a:p>
            <a:pPr marL="0" indent="0">
              <a:buNone/>
            </a:pPr>
            <a:r>
              <a:rPr lang="tr-TR" sz="1200" u="sng" dirty="0">
                <a:hlinkClick r:id="rId10"/>
              </a:rPr>
              <a:t>https://www.mentalup.net/blog/siber-zorbalik</a:t>
            </a:r>
            <a:endParaRPr lang="tr-TR" sz="1200" dirty="0"/>
          </a:p>
          <a:p>
            <a:pPr marL="0" indent="0">
              <a:buNone/>
            </a:pPr>
            <a:r>
              <a:rPr lang="tr-TR" sz="1200" u="sng" dirty="0">
                <a:hlinkClick r:id="rId11"/>
              </a:rPr>
              <a:t>https://medium.com/@mursidetuncay/zorbal%C4%B1%C4%9F%C4%B1n-g%C3%B6lgesinde-g%C3%BCc%C3%BCn-ve-zay%C4%B1f%C4%B1n-dans%C4%B1-6689860795c6</a:t>
            </a:r>
            <a:endParaRPr lang="tr-TR" sz="1200" dirty="0"/>
          </a:p>
          <a:p>
            <a:pPr marL="0" indent="0">
              <a:buNone/>
            </a:pPr>
            <a:r>
              <a:rPr lang="tr-TR" sz="1200" u="sng" dirty="0">
                <a:hlinkClick r:id="rId12"/>
              </a:rPr>
              <a:t>https://abdullahabdurrahman.wordpress.com/2015/03/13/okulda-akran-zorbaligi-alintidir/</a:t>
            </a:r>
            <a:endParaRPr lang="tr-TR" sz="1200" dirty="0"/>
          </a:p>
          <a:p>
            <a:pPr marL="0" indent="0">
              <a:buNone/>
            </a:pPr>
            <a:r>
              <a:rPr lang="tr-TR" sz="1200" u="sng" dirty="0">
                <a:hlinkClick r:id="rId13"/>
              </a:rPr>
              <a:t>https://terapiya.co/blog/zorbalik</a:t>
            </a:r>
            <a:endParaRPr lang="tr-TR" sz="1200" dirty="0"/>
          </a:p>
          <a:p>
            <a:pPr marL="0" indent="0">
              <a:buNone/>
            </a:pPr>
            <a:endParaRPr 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33149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Sunum İçeriği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Akran Zorbalığı Nedir?</a:t>
            </a:r>
          </a:p>
          <a:p>
            <a:r>
              <a:rPr lang="tr-TR" dirty="0" smtClean="0"/>
              <a:t>Akran Zorbalığı ile Şiddetin Farkı Nedir?</a:t>
            </a:r>
          </a:p>
          <a:p>
            <a:r>
              <a:rPr lang="tr-TR" dirty="0" smtClean="0"/>
              <a:t>Zorbalık Türleri Nelerdir?</a:t>
            </a:r>
          </a:p>
          <a:p>
            <a:r>
              <a:rPr lang="tr-TR" dirty="0" smtClean="0"/>
              <a:t>Akran Zorbalığındaki Roller</a:t>
            </a:r>
          </a:p>
          <a:p>
            <a:r>
              <a:rPr lang="tr-TR" dirty="0" smtClean="0"/>
              <a:t>Akran Zorbalığında Yaşanılan Duygular Nelerdir?</a:t>
            </a:r>
          </a:p>
          <a:p>
            <a:r>
              <a:rPr lang="tr-TR" dirty="0" smtClean="0"/>
              <a:t>Akran Zorbalığında Doğru Bilinen Yanlışlar</a:t>
            </a:r>
          </a:p>
          <a:p>
            <a:r>
              <a:rPr lang="tr-TR" dirty="0" smtClean="0"/>
              <a:t>Akran Zorbalığına Maruz Kaldığımızda Ne Yapmalıyız?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65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1668" y="559289"/>
            <a:ext cx="10515600" cy="1690687"/>
          </a:xfrm>
        </p:spPr>
        <p:txBody>
          <a:bodyPr/>
          <a:lstStyle/>
          <a:p>
            <a:pPr algn="ctr"/>
            <a:r>
              <a:rPr lang="tr-TR" b="1" dirty="0" smtClean="0"/>
              <a:t>Akran Zorbalığı Nedir?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0344" y="2032986"/>
            <a:ext cx="10515600" cy="1216241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/>
              <a:t>	İnsanlara zarar verme isteği duyan bir bireyin bu isteğini doyurmak için kendisinden fiziksel ya da psikolojik olarak daha güçsüz olduğunu düşündüğü kişileri sürekli olarak rahatsız etmesidir. </a:t>
            </a:r>
          </a:p>
          <a:p>
            <a:pPr algn="just"/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242" y="3346608"/>
            <a:ext cx="5855804" cy="32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79721" y="624110"/>
            <a:ext cx="9721048" cy="1280890"/>
          </a:xfrm>
        </p:spPr>
        <p:txBody>
          <a:bodyPr/>
          <a:lstStyle/>
          <a:p>
            <a:r>
              <a:rPr lang="tr-TR" b="1" dirty="0" smtClean="0"/>
              <a:t>Şiddet Nedir?</a:t>
            </a:r>
            <a:br>
              <a:rPr lang="tr-TR" b="1" dirty="0" smtClean="0"/>
            </a:br>
            <a:r>
              <a:rPr lang="tr-TR" b="1" dirty="0" smtClean="0"/>
              <a:t>Akran Zorbalığı ile Farkı Nedir?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79721" y="2133600"/>
            <a:ext cx="9524891" cy="3777622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Şiddet</a:t>
            </a:r>
            <a:r>
              <a:rPr lang="tr-TR" dirty="0" smtClean="0"/>
              <a:t>, güç ve baskı uygulayarak insanların bedensel veya ruhsal açıdan zarar görmesine neden olan bireysel veya toplu hareketlerin tümüdür. </a:t>
            </a:r>
          </a:p>
          <a:p>
            <a:pPr lvl="0"/>
            <a:r>
              <a:rPr lang="tr-TR" dirty="0"/>
              <a:t>Bir davranışın akran zorbalığı olarak tanımlanması için </a:t>
            </a:r>
            <a:r>
              <a:rPr lang="tr-TR" b="1" dirty="0"/>
              <a:t>üç temel </a:t>
            </a:r>
            <a:r>
              <a:rPr lang="tr-TR" b="1" dirty="0" smtClean="0"/>
              <a:t>özellik</a:t>
            </a:r>
            <a:r>
              <a:rPr lang="tr-TR" dirty="0" smtClean="0"/>
              <a:t> </a:t>
            </a:r>
            <a:r>
              <a:rPr lang="tr-TR" b="1" dirty="0" smtClean="0"/>
              <a:t>gerekmektedir: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	1- </a:t>
            </a:r>
            <a:r>
              <a:rPr lang="tr-TR" dirty="0"/>
              <a:t>Davranışın </a:t>
            </a:r>
            <a:r>
              <a:rPr lang="tr-TR" b="1" dirty="0"/>
              <a:t>zarar verme niyetiyle kasıtlı </a:t>
            </a:r>
            <a:r>
              <a:rPr lang="tr-TR" dirty="0"/>
              <a:t>olarak yapılması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	2- </a:t>
            </a:r>
            <a:r>
              <a:rPr lang="tr-TR" dirty="0"/>
              <a:t>Davranışın </a:t>
            </a:r>
            <a:r>
              <a:rPr lang="tr-TR" b="1" dirty="0"/>
              <a:t>tekrarlaması ve sürekli </a:t>
            </a:r>
            <a:r>
              <a:rPr lang="tr-TR" dirty="0"/>
              <a:t>olması</a:t>
            </a:r>
          </a:p>
          <a:p>
            <a:pPr marL="0" lvl="0" indent="0">
              <a:buNone/>
            </a:pPr>
            <a:r>
              <a:rPr lang="tr-TR" dirty="0" smtClean="0"/>
              <a:t>	3- Bireyler </a:t>
            </a:r>
            <a:r>
              <a:rPr lang="tr-TR" dirty="0"/>
              <a:t>arasında </a:t>
            </a:r>
            <a:r>
              <a:rPr lang="tr-TR" b="1" dirty="0"/>
              <a:t>güç dengesizliği</a:t>
            </a:r>
            <a:r>
              <a:rPr lang="tr-TR" dirty="0"/>
              <a:t>nin olması </a:t>
            </a:r>
            <a:r>
              <a:rPr lang="tr-TR" i="1" dirty="0"/>
              <a:t>(fiziksel, zihinsel, </a:t>
            </a:r>
            <a:r>
              <a:rPr lang="tr-TR" i="1" dirty="0" smtClean="0"/>
              <a:t>sosyal</a:t>
            </a:r>
            <a:r>
              <a:rPr lang="tr-TR" dirty="0" smtClean="0"/>
              <a:t> ve </a:t>
            </a:r>
            <a:r>
              <a:rPr lang="tr-TR" i="1" dirty="0"/>
              <a:t>yaş </a:t>
            </a:r>
            <a:r>
              <a:rPr lang="tr-TR" dirty="0"/>
              <a:t>gibi</a:t>
            </a:r>
            <a:r>
              <a:rPr lang="tr-TR" i="1" dirty="0"/>
              <a:t>)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019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20422" y="624110"/>
            <a:ext cx="9560402" cy="1280890"/>
          </a:xfrm>
        </p:spPr>
        <p:txBody>
          <a:bodyPr/>
          <a:lstStyle/>
          <a:p>
            <a:pPr algn="ctr"/>
            <a:r>
              <a:rPr lang="tr-TR" b="1" dirty="0" smtClean="0"/>
              <a:t>Zorbalık Türleri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34285"/>
              </p:ext>
            </p:extLst>
          </p:nvPr>
        </p:nvGraphicFramePr>
        <p:xfrm>
          <a:off x="399495" y="1340528"/>
          <a:ext cx="11274641" cy="483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15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7412" y="1491919"/>
            <a:ext cx="3515609" cy="2123714"/>
          </a:xfrm>
          <a:prstGeom prst="rect">
            <a:avLst/>
          </a:prstGeom>
        </p:spPr>
      </p:pic>
      <p:pic>
        <p:nvPicPr>
          <p:cNvPr id="9" name="image16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13341" y="1337834"/>
            <a:ext cx="3548712" cy="2277799"/>
          </a:xfrm>
          <a:prstGeom prst="rect">
            <a:avLst/>
          </a:prstGeom>
        </p:spPr>
      </p:pic>
      <p:pic>
        <p:nvPicPr>
          <p:cNvPr id="10" name="image17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9495" y="3767024"/>
            <a:ext cx="3283878" cy="2215927"/>
          </a:xfrm>
          <a:prstGeom prst="rect">
            <a:avLst/>
          </a:prstGeom>
        </p:spPr>
      </p:pic>
      <p:pic>
        <p:nvPicPr>
          <p:cNvPr id="11" name="image18.pn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12066" y="3615633"/>
            <a:ext cx="3151261" cy="2367318"/>
          </a:xfrm>
          <a:prstGeom prst="rect">
            <a:avLst/>
          </a:prstGeom>
        </p:spPr>
      </p:pic>
      <p:pic>
        <p:nvPicPr>
          <p:cNvPr id="12" name="image16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65741" y="1490234"/>
            <a:ext cx="3548712" cy="22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1639" y="1155239"/>
            <a:ext cx="10794507" cy="1445918"/>
          </a:xfrm>
        </p:spPr>
        <p:txBody>
          <a:bodyPr>
            <a:normAutofit fontScale="90000"/>
          </a:bodyPr>
          <a:lstStyle/>
          <a:p>
            <a:r>
              <a:rPr lang="tr-TR" sz="3600" dirty="0" smtClean="0"/>
              <a:t>Zarar verici fiziksel davranışları içeren zorbalık türüdür. Dışarıdan gözlemlenmesi en kolay olan zorbalık türüdür.</a:t>
            </a:r>
            <a:br>
              <a:rPr lang="tr-TR" sz="3600" dirty="0" smtClean="0"/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6370" y="2760949"/>
            <a:ext cx="9849776" cy="2663301"/>
          </a:xfrm>
        </p:spPr>
        <p:txBody>
          <a:bodyPr numCol="2">
            <a:noAutofit/>
          </a:bodyPr>
          <a:lstStyle/>
          <a:p>
            <a:r>
              <a:rPr lang="tr-TR" sz="2000" dirty="0" smtClean="0"/>
              <a:t>Vurmak 	</a:t>
            </a:r>
          </a:p>
          <a:p>
            <a:r>
              <a:rPr lang="tr-TR" sz="2000" dirty="0" smtClean="0"/>
              <a:t>İtmek</a:t>
            </a:r>
          </a:p>
          <a:p>
            <a:r>
              <a:rPr lang="tr-TR" sz="2000" dirty="0" smtClean="0"/>
              <a:t>Tükürmek</a:t>
            </a:r>
          </a:p>
          <a:p>
            <a:r>
              <a:rPr lang="tr-TR" sz="2000" dirty="0" smtClean="0"/>
              <a:t>Çelme Takmak</a:t>
            </a:r>
          </a:p>
          <a:p>
            <a:r>
              <a:rPr lang="tr-TR" sz="2000" dirty="0" smtClean="0"/>
              <a:t>Eşyalarına Zarar Vermek</a:t>
            </a:r>
          </a:p>
          <a:p>
            <a:endParaRPr lang="tr-TR" sz="2000" dirty="0"/>
          </a:p>
          <a:p>
            <a:r>
              <a:rPr lang="tr-TR" sz="2000" dirty="0" smtClean="0"/>
              <a:t>Saçını Çekmek</a:t>
            </a:r>
            <a:endParaRPr lang="tr-TR" sz="2000" dirty="0"/>
          </a:p>
          <a:p>
            <a:r>
              <a:rPr lang="tr-TR" sz="2000" dirty="0" smtClean="0"/>
              <a:t>Sırasını </a:t>
            </a:r>
            <a:r>
              <a:rPr lang="tr-TR" sz="2000" dirty="0"/>
              <a:t>çizmek</a:t>
            </a:r>
          </a:p>
          <a:p>
            <a:r>
              <a:rPr lang="tr-TR" sz="2000" dirty="0"/>
              <a:t>Sınıfa-Tuvalete kilitlemek</a:t>
            </a:r>
          </a:p>
          <a:p>
            <a:r>
              <a:rPr lang="tr-TR" sz="2000" dirty="0"/>
              <a:t>Tuvaletin kapısını açmak</a:t>
            </a:r>
          </a:p>
          <a:p>
            <a:r>
              <a:rPr lang="tr-TR" sz="2000" dirty="0"/>
              <a:t>Altından sandalyesini </a:t>
            </a:r>
            <a:r>
              <a:rPr lang="tr-TR" sz="2000" dirty="0" smtClean="0"/>
              <a:t>çekmek</a:t>
            </a:r>
            <a:endParaRPr lang="tr-TR" sz="2000" dirty="0"/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740546" y="196454"/>
            <a:ext cx="10515600" cy="1357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/>
              <a:t>Fiziksel Zorbalık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44" y="4987633"/>
            <a:ext cx="3125229" cy="171217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81" y="4829438"/>
            <a:ext cx="2175402" cy="202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90945" y="624110"/>
            <a:ext cx="9613668" cy="1280890"/>
          </a:xfrm>
        </p:spPr>
        <p:txBody>
          <a:bodyPr/>
          <a:lstStyle/>
          <a:p>
            <a:r>
              <a:rPr lang="tr-TR" b="1" dirty="0" smtClean="0"/>
              <a:t>Sözel Zorbalık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0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/>
              <a:t>Sözel zorbalık daha çok konuşarak gerçekleştirilen zorbalık türüdür. Fiziksel zorbalıktan farkı doğrudan fiziksel bir temas bulunmamaktadır.</a:t>
            </a:r>
          </a:p>
          <a:p>
            <a:pPr lvl="1"/>
            <a:r>
              <a:rPr lang="tr-TR" sz="2000" dirty="0" smtClean="0"/>
              <a:t>İsim/lakap </a:t>
            </a:r>
            <a:r>
              <a:rPr lang="tr-TR" sz="2000" dirty="0"/>
              <a:t>takmak</a:t>
            </a:r>
          </a:p>
          <a:p>
            <a:pPr lvl="1"/>
            <a:r>
              <a:rPr lang="tr-TR" sz="2000" dirty="0"/>
              <a:t>Hakaret etmek</a:t>
            </a:r>
          </a:p>
          <a:p>
            <a:pPr lvl="1"/>
            <a:r>
              <a:rPr lang="tr-TR" sz="2000" dirty="0"/>
              <a:t>Küfürlü konuşmak</a:t>
            </a:r>
          </a:p>
          <a:p>
            <a:pPr lvl="1"/>
            <a:r>
              <a:rPr lang="tr-TR" sz="2000" dirty="0"/>
              <a:t>Bağırmak</a:t>
            </a:r>
          </a:p>
          <a:p>
            <a:pPr lvl="1"/>
            <a:r>
              <a:rPr lang="tr-TR" sz="2000" dirty="0" smtClean="0"/>
              <a:t>Azarlamak</a:t>
            </a:r>
            <a:endParaRPr lang="tr-TR" sz="2000" dirty="0"/>
          </a:p>
          <a:p>
            <a:pPr lvl="1"/>
            <a:r>
              <a:rPr lang="tr-TR" sz="2000" dirty="0"/>
              <a:t>Laf ile sataşmak</a:t>
            </a:r>
          </a:p>
          <a:p>
            <a:pPr lvl="1"/>
            <a:r>
              <a:rPr lang="tr-TR" sz="2000" dirty="0"/>
              <a:t>Küçük düşürücü sözler söylemek</a:t>
            </a:r>
          </a:p>
          <a:p>
            <a:pPr lvl="1"/>
            <a:r>
              <a:rPr lang="tr-TR" sz="2000" dirty="0"/>
              <a:t>Alay etmek, dalga geçmek</a:t>
            </a:r>
          </a:p>
          <a:p>
            <a:pPr marL="0" indent="0">
              <a:buNone/>
            </a:pP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3" y="2581232"/>
            <a:ext cx="3644191" cy="364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Sosyal Zorbalık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0271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tr-TR" sz="2000" dirty="0" smtClean="0"/>
              <a:t>Çocuğun </a:t>
            </a:r>
            <a:r>
              <a:rPr lang="tr-TR" sz="2000" dirty="0"/>
              <a:t>arkadaşlık/sosyal ilişkilerine zarar vermeyi hedefleyen davranışların yapılmasıdır</a:t>
            </a:r>
            <a:r>
              <a:rPr lang="tr-TR" sz="2000" dirty="0" smtClean="0"/>
              <a:t>.</a:t>
            </a:r>
          </a:p>
          <a:p>
            <a:pPr marL="0" lvl="0" indent="0">
              <a:buNone/>
            </a:pPr>
            <a:endParaRPr lang="tr-TR" sz="2000" dirty="0" smtClean="0"/>
          </a:p>
          <a:p>
            <a:r>
              <a:rPr lang="tr-TR" sz="2000" dirty="0" smtClean="0"/>
              <a:t>Dedikodu yapmak ve yaymak</a:t>
            </a:r>
          </a:p>
          <a:p>
            <a:r>
              <a:rPr lang="tr-TR" sz="2000" dirty="0" smtClean="0"/>
              <a:t>Dışlamak</a:t>
            </a:r>
          </a:p>
          <a:p>
            <a:r>
              <a:rPr lang="tr-TR" sz="2000" dirty="0" smtClean="0"/>
              <a:t>Küçük düşürmek/utandırmak</a:t>
            </a:r>
          </a:p>
          <a:p>
            <a:r>
              <a:rPr lang="tr-TR" sz="2000" dirty="0" smtClean="0"/>
              <a:t>Yalnızlaştırmak</a:t>
            </a:r>
          </a:p>
          <a:p>
            <a:r>
              <a:rPr lang="tr-TR" sz="2000" dirty="0" smtClean="0"/>
              <a:t>Görmezden gelmek</a:t>
            </a:r>
          </a:p>
          <a:p>
            <a:r>
              <a:rPr lang="tr-TR" sz="2000" dirty="0" smtClean="0"/>
              <a:t>Tehdit etmek</a:t>
            </a:r>
          </a:p>
          <a:p>
            <a:r>
              <a:rPr lang="tr-TR" sz="2000" dirty="0" smtClean="0"/>
              <a:t>Eleştirmek</a:t>
            </a:r>
            <a:endParaRPr lang="tr-TR" sz="20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7437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508</TotalTime>
  <Words>1310</Words>
  <Application>Microsoft Office PowerPoint</Application>
  <PresentationFormat>Geniş ekran</PresentationFormat>
  <Paragraphs>194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Wingdings 3</vt:lpstr>
      <vt:lpstr>Duman</vt:lpstr>
      <vt:lpstr>Office Teması</vt:lpstr>
      <vt:lpstr>AKRAN ZORBALIĞI</vt:lpstr>
      <vt:lpstr>Bu Sunumun Amacı;</vt:lpstr>
      <vt:lpstr>Sunum İçeriği</vt:lpstr>
      <vt:lpstr>Akran Zorbalığı Nedir?</vt:lpstr>
      <vt:lpstr>Şiddet Nedir? Akran Zorbalığı ile Farkı Nedir?</vt:lpstr>
      <vt:lpstr>Zorbalık Türleri</vt:lpstr>
      <vt:lpstr>Zarar verici fiziksel davranışları içeren zorbalık türüdür. Dışarıdan gözlemlenmesi en kolay olan zorbalık türüdür. </vt:lpstr>
      <vt:lpstr>Sözel Zorbalık</vt:lpstr>
      <vt:lpstr>Sosyal Zorbalık</vt:lpstr>
      <vt:lpstr>Siber Zorbalık</vt:lpstr>
      <vt:lpstr>PowerPoint Sunusu</vt:lpstr>
      <vt:lpstr>Akran Zorbalığındaki Roller</vt:lpstr>
      <vt:lpstr> Akran Zorbalarının;</vt:lpstr>
      <vt:lpstr> Akran Zorbalarının;</vt:lpstr>
      <vt:lpstr>Zorbaların Ayırt Edici Özellikleri</vt:lpstr>
      <vt:lpstr>Akran Zorbalığına Maruz Kalanların;</vt:lpstr>
      <vt:lpstr>Akran Zorbalığına Maruz Kalanların;</vt:lpstr>
      <vt:lpstr>Akran Zorbalığına Maruz Kalan Bireylerin Hissettikleri;</vt:lpstr>
      <vt:lpstr>Zorbalığa Maruz Kalmanın Sonucunda;</vt:lpstr>
      <vt:lpstr>Akran Zorbalığı İle İlgili Bilinmesi Gerekenler</vt:lpstr>
      <vt:lpstr>ZORBALIĞA MARUZ KALDIĞINIZDA NE YAPMALISINIZ?</vt:lpstr>
      <vt:lpstr>ZORBALIĞA MARUZ KALDIĞINIZDA NE YAPMALISINIZ?</vt:lpstr>
      <vt:lpstr>ZORBALIĞA MARUZ KALDIĞINIZDA NE YAPMALISINIZ?</vt:lpstr>
      <vt:lpstr>ZORBALIĞA MARUZ KALDIĞINIZDA NE YAPMALISINIZ?</vt:lpstr>
      <vt:lpstr>ZORBALIĞA MARUZ KALDIĞINIZDA NE YAPMALISINIZ?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AKRAN ZORBALIĞI</dc:title>
  <dc:creator>qwerty</dc:creator>
  <cp:lastModifiedBy>qwerty</cp:lastModifiedBy>
  <cp:revision>55</cp:revision>
  <dcterms:created xsi:type="dcterms:W3CDTF">2024-09-16T06:42:16Z</dcterms:created>
  <dcterms:modified xsi:type="dcterms:W3CDTF">2024-09-19T08:28:12Z</dcterms:modified>
</cp:coreProperties>
</file>