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58" r:id="rId5"/>
    <p:sldId id="277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9" r:id="rId14"/>
    <p:sldId id="271" r:id="rId15"/>
    <p:sldId id="273" r:id="rId16"/>
    <p:sldId id="278" r:id="rId17"/>
    <p:sldId id="281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59764" y="272194"/>
            <a:ext cx="7766936" cy="969302"/>
          </a:xfrm>
        </p:spPr>
        <p:txBody>
          <a:bodyPr/>
          <a:lstStyle/>
          <a:p>
            <a:pPr algn="ctr"/>
            <a:r>
              <a:rPr lang="tr-TR" dirty="0" smtClean="0"/>
              <a:t>AKRAN ZORBALIĞI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1552017" y="5368972"/>
            <a:ext cx="7766936" cy="1096899"/>
          </a:xfrm>
        </p:spPr>
        <p:txBody>
          <a:bodyPr/>
          <a:lstStyle/>
          <a:p>
            <a:r>
              <a:rPr lang="tr-TR" dirty="0" smtClean="0"/>
              <a:t>İLKOKUL-VELİ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88" y="1814069"/>
            <a:ext cx="4385007" cy="3306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2" y="272194"/>
            <a:ext cx="2823012" cy="161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Çocuğunuzun Zorbalığa Maruz Kaldığını Nasıl Anlarsınız?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5893" y="1884741"/>
            <a:ext cx="5044198" cy="2424474"/>
          </a:xfrm>
        </p:spPr>
        <p:txBody>
          <a:bodyPr>
            <a:normAutofit/>
          </a:bodyPr>
          <a:lstStyle/>
          <a:p>
            <a:r>
              <a:rPr lang="tr-TR" dirty="0"/>
              <a:t>Vücudunda morluk, çizik, yara vb. belirtiler</a:t>
            </a:r>
          </a:p>
          <a:p>
            <a:r>
              <a:rPr lang="tr-TR" dirty="0" smtClean="0"/>
              <a:t>Okuldan </a:t>
            </a:r>
            <a:r>
              <a:rPr lang="tr-TR" dirty="0"/>
              <a:t>kitapları veya kıyafetleri yırtılmış, dağılmış, kirli olarak dönme</a:t>
            </a:r>
          </a:p>
          <a:p>
            <a:r>
              <a:rPr lang="tr-TR" dirty="0" smtClean="0"/>
              <a:t>Okuldan </a:t>
            </a:r>
            <a:r>
              <a:rPr lang="tr-TR" dirty="0"/>
              <a:t>aç olarak dönmesi</a:t>
            </a:r>
          </a:p>
          <a:p>
            <a:r>
              <a:rPr lang="tr-TR" dirty="0" smtClean="0"/>
              <a:t>Harçlığını </a:t>
            </a:r>
            <a:r>
              <a:rPr lang="tr-TR" dirty="0"/>
              <a:t>kaybetme, sık harçlık </a:t>
            </a:r>
            <a:r>
              <a:rPr lang="tr-TR" dirty="0" smtClean="0"/>
              <a:t>isteme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80" y="1629954"/>
            <a:ext cx="2181651" cy="2102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ikdörtgen 4"/>
          <p:cNvSpPr/>
          <p:nvPr/>
        </p:nvSpPr>
        <p:spPr>
          <a:xfrm>
            <a:off x="3779520" y="4041487"/>
            <a:ext cx="6096000" cy="24160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Normalde okulu sevmesine rağmen okula gitmek istememe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Okul servisine binmek istememe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Sık sık baş ağrısı, karın ağrısı, iştah kaybı gibi fiziksel problemlerden şikayet etme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Eski neşesini kaybetmiş olma, yapmaktan hoşlandığı şeyleri yapmak istememe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87" y="4585064"/>
            <a:ext cx="2181651" cy="30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846872" cy="1320800"/>
          </a:xfrm>
        </p:spPr>
        <p:txBody>
          <a:bodyPr/>
          <a:lstStyle/>
          <a:p>
            <a:r>
              <a:rPr lang="tr-TR" dirty="0"/>
              <a:t>Çocuğunuzun Zorbalığa Maruz Kaldığını Nasıl Anlarsınız?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4704563" cy="3880773"/>
          </a:xfrm>
        </p:spPr>
        <p:txBody>
          <a:bodyPr/>
          <a:lstStyle/>
          <a:p>
            <a:r>
              <a:rPr lang="tr-TR" dirty="0"/>
              <a:t>İçe kapanma, ağlama krizleri</a:t>
            </a:r>
          </a:p>
          <a:p>
            <a:r>
              <a:rPr lang="tr-TR" dirty="0"/>
              <a:t>• Uykuya dalmakta güçlük yaşama, kabuslar görme</a:t>
            </a:r>
          </a:p>
          <a:p>
            <a:r>
              <a:rPr lang="tr-TR" dirty="0"/>
              <a:t>• Her an kötü bir şey olacakmış gibi endişeli ve tedirgin davranma</a:t>
            </a:r>
          </a:p>
          <a:p>
            <a:r>
              <a:rPr lang="tr-TR" dirty="0"/>
              <a:t>• Çabuk öfkelenme, tepkisel davranma</a:t>
            </a:r>
          </a:p>
          <a:p>
            <a:r>
              <a:rPr lang="tr-TR" dirty="0"/>
              <a:t>• Arkadaşlarıyla oynamak istememe, kendini uzaklaştırma</a:t>
            </a:r>
          </a:p>
          <a:p>
            <a:r>
              <a:rPr lang="tr-TR" dirty="0"/>
              <a:t>• Kendi oyunlarında, zorbalıkla ilişkili senaryolar üretme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9" y="2069147"/>
            <a:ext cx="3203863" cy="3325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46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Çocuğunuz Zorbalığa Maruz Kalıyorsa Neler Yapabilirsiniz?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75667" y="2332018"/>
            <a:ext cx="6715589" cy="3219696"/>
          </a:xfrm>
        </p:spPr>
        <p:txBody>
          <a:bodyPr>
            <a:normAutofit/>
          </a:bodyPr>
          <a:lstStyle/>
          <a:p>
            <a:r>
              <a:rPr lang="tr-TR" sz="2400" b="1" dirty="0"/>
              <a:t>Çocuğunuzla konuşun ve onu destekleyin.</a:t>
            </a:r>
          </a:p>
          <a:p>
            <a:r>
              <a:rPr lang="tr-TR" sz="2400" b="1" dirty="0" smtClean="0"/>
              <a:t>Zorbalıkla </a:t>
            </a:r>
            <a:r>
              <a:rPr lang="tr-TR" sz="2400" b="1" dirty="0"/>
              <a:t>baş edebilmesi için ona yardımcı olun</a:t>
            </a:r>
            <a:r>
              <a:rPr lang="tr-TR" sz="2400" b="1" dirty="0" smtClean="0"/>
              <a:t>.</a:t>
            </a:r>
          </a:p>
          <a:p>
            <a:r>
              <a:rPr lang="tr-TR" sz="2400" b="1" dirty="0"/>
              <a:t>Çocuğunuzu sosyal ve duygusal beceriler konusunda destekleyin</a:t>
            </a:r>
          </a:p>
          <a:p>
            <a:r>
              <a:rPr lang="tr-TR" sz="2400" b="1" dirty="0"/>
              <a:t>Okulu bilgilendirin. </a:t>
            </a:r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32018"/>
            <a:ext cx="3915668" cy="284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01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EBEVEYNLERE NOTLAR</a:t>
            </a:r>
            <a:br>
              <a:rPr lang="tr-TR" dirty="0" smtClean="0"/>
            </a:br>
            <a:r>
              <a:rPr lang="tr-TR" dirty="0" smtClean="0"/>
              <a:t>(Çocuğunuz </a:t>
            </a:r>
            <a:r>
              <a:rPr lang="tr-TR" dirty="0"/>
              <a:t>Z</a:t>
            </a:r>
            <a:r>
              <a:rPr lang="tr-TR" dirty="0" smtClean="0"/>
              <a:t>orbalığa Uğruyorsa)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643" y="2116184"/>
            <a:ext cx="9508132" cy="4552196"/>
          </a:xfrm>
        </p:spPr>
        <p:txBody>
          <a:bodyPr>
            <a:normAutofit/>
          </a:bodyPr>
          <a:lstStyle/>
          <a:p>
            <a:r>
              <a:rPr lang="tr-TR" dirty="0" smtClean="0"/>
              <a:t>Çocuğunuzun </a:t>
            </a:r>
            <a:r>
              <a:rPr lang="tr-TR" dirty="0"/>
              <a:t>yaşadığı sıkıntıları, </a:t>
            </a:r>
            <a:r>
              <a:rPr lang="tr-TR" dirty="0" smtClean="0"/>
              <a:t>durumunu açık </a:t>
            </a:r>
            <a:r>
              <a:rPr lang="tr-TR" dirty="0"/>
              <a:t>uçlu sorular sorarak ne hissettiğini anlamaya çalışın ve </a:t>
            </a:r>
            <a:r>
              <a:rPr lang="tr-TR" dirty="0" err="1" smtClean="0"/>
              <a:t>empatik</a:t>
            </a:r>
            <a:r>
              <a:rPr lang="tr-TR" dirty="0" smtClean="0"/>
              <a:t> olun. </a:t>
            </a:r>
          </a:p>
          <a:p>
            <a:r>
              <a:rPr lang="tr-TR" dirty="0" smtClean="0"/>
              <a:t>Çocuğunuzu </a:t>
            </a:r>
            <a:r>
              <a:rPr lang="tr-TR" dirty="0"/>
              <a:t>suçlamayın. </a:t>
            </a:r>
            <a:endParaRPr lang="tr-TR" dirty="0" smtClean="0"/>
          </a:p>
          <a:p>
            <a:r>
              <a:rPr lang="tr-TR" dirty="0" smtClean="0"/>
              <a:t>Çocuğunuza</a:t>
            </a:r>
            <a:r>
              <a:rPr lang="tr-TR" dirty="0"/>
              <a:t>, onun dışında herhangi birinin de bu </a:t>
            </a:r>
            <a:r>
              <a:rPr lang="tr-TR" dirty="0" smtClean="0"/>
              <a:t>tür davranışlara </a:t>
            </a:r>
            <a:r>
              <a:rPr lang="tr-TR" dirty="0"/>
              <a:t>maruz kalabileceğini bunun kişisel bir </a:t>
            </a:r>
            <a:r>
              <a:rPr lang="tr-TR" dirty="0" smtClean="0"/>
              <a:t>sebebi olmadığını </a:t>
            </a:r>
            <a:r>
              <a:rPr lang="tr-TR" dirty="0"/>
              <a:t>iletin.</a:t>
            </a:r>
          </a:p>
          <a:p>
            <a:r>
              <a:rPr lang="tr-TR" dirty="0" smtClean="0"/>
              <a:t>Yaşanılan </a:t>
            </a:r>
            <a:r>
              <a:rPr lang="tr-TR" dirty="0"/>
              <a:t>durumu hafifletmeyin</a:t>
            </a:r>
            <a:r>
              <a:rPr lang="tr-TR" dirty="0" smtClean="0"/>
              <a:t>.</a:t>
            </a:r>
          </a:p>
          <a:p>
            <a:r>
              <a:rPr lang="tr-TR" dirty="0"/>
              <a:t>Ebeveynleri olarak hemen harekete geçmeyin. </a:t>
            </a:r>
          </a:p>
          <a:p>
            <a:r>
              <a:rPr lang="tr-TR" dirty="0"/>
              <a:t>Çocuğunuzun iyi olduğu ve onu mutlu eden bir alan keşfedin.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73" y="4330930"/>
            <a:ext cx="2369335" cy="14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EBEVEYNLERE NOTLAR</a:t>
            </a:r>
            <a:br>
              <a:rPr lang="tr-TR" dirty="0" smtClean="0"/>
            </a:br>
            <a:r>
              <a:rPr lang="tr-TR" dirty="0"/>
              <a:t>(Çocuğunuz </a:t>
            </a:r>
            <a:r>
              <a:rPr lang="tr-TR" dirty="0" smtClean="0"/>
              <a:t>Zorbaca Davranıyorsa)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Zorbaca davrandığını gözlemlediğiniz an onu bu olumsuz davranışı için uyarın</a:t>
            </a:r>
            <a:r>
              <a:rPr lang="tr-TR" dirty="0" smtClean="0"/>
              <a:t>.</a:t>
            </a:r>
          </a:p>
          <a:p>
            <a:r>
              <a:rPr lang="tr-TR" dirty="0" smtClean="0"/>
              <a:t>Çocuğunuza </a:t>
            </a:r>
            <a:r>
              <a:rPr lang="tr-TR" dirty="0"/>
              <a:t>empati, saygı ve merhameti öğretin. </a:t>
            </a:r>
          </a:p>
          <a:p>
            <a:r>
              <a:rPr lang="tr-TR" dirty="0"/>
              <a:t>Zorbalık davranışlarının, istikrarlı ve belirgin yaptırımlarının olmasına önem verin.</a:t>
            </a:r>
          </a:p>
          <a:p>
            <a:r>
              <a:rPr lang="tr-TR" dirty="0"/>
              <a:t>Çocuğunuza problem çözerken daha barışçıl yöntemler izlemesi için ona destek olun.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67" y="4400997"/>
            <a:ext cx="3590406" cy="201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18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EBEVEYNLERE NOTLAR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(Çocuğunuz </a:t>
            </a:r>
            <a:r>
              <a:rPr lang="tr-TR" dirty="0"/>
              <a:t>zorbalık döngüsünde yer </a:t>
            </a:r>
            <a:r>
              <a:rPr lang="tr-TR" dirty="0" smtClean="0"/>
              <a:t>alıyorsa)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tr-TR" dirty="0"/>
              <a:t>Çocuğunuzu akran zorbalığı hakkında bilgilendirin. Zorbaca davranışların neler olduğunu, nelerin kaza, istemsiz olduğunu anlatın. Onun zorbaca davranışları ayırt etmesini öğretin</a:t>
            </a:r>
            <a:r>
              <a:rPr lang="tr-TR" dirty="0" smtClean="0"/>
              <a:t>.</a:t>
            </a:r>
          </a:p>
          <a:p>
            <a:r>
              <a:rPr lang="tr-TR" dirty="0"/>
              <a:t>Okul sisteminde önlemlerin alınması için rehberlik servisi ile görüşün, iletişimde kalın. </a:t>
            </a:r>
            <a:endParaRPr lang="tr-TR" dirty="0" smtClean="0"/>
          </a:p>
          <a:p>
            <a:r>
              <a:rPr lang="tr-TR" dirty="0" smtClean="0"/>
              <a:t>İzleyici </a:t>
            </a:r>
            <a:r>
              <a:rPr lang="tr-TR" dirty="0"/>
              <a:t>kalan çocuklar daha içe dönük bir yapıda olduklarından seyirci kaldıkları olaylardan etkilenir, olumsuz duyguları yoğunlaşır.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76" y="4514999"/>
            <a:ext cx="4101830" cy="1978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04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2" y="576670"/>
            <a:ext cx="7815263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64" y="1079319"/>
            <a:ext cx="7564858" cy="48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9392" y="1193604"/>
            <a:ext cx="8010654" cy="1105460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tr-T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Katılımınızdan dolayı teşekkür ederiz. </a:t>
            </a:r>
            <a:endParaRPr lang="tr-T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64" y="3039792"/>
            <a:ext cx="3798743" cy="25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133" y="1397955"/>
            <a:ext cx="5265078" cy="861920"/>
          </a:xfrm>
        </p:spPr>
        <p:txBody>
          <a:bodyPr/>
          <a:lstStyle/>
          <a:p>
            <a:r>
              <a:rPr lang="tr-TR" dirty="0"/>
              <a:t>Akran Zorbalığı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2513" y="2781201"/>
            <a:ext cx="5361270" cy="1764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dirty="0"/>
              <a:t>Akran zorbalığı, okullarda bir ya </a:t>
            </a:r>
            <a:r>
              <a:rPr lang="tr-TR" sz="2400" b="1" dirty="0" smtClean="0"/>
              <a:t>da birkaç </a:t>
            </a:r>
            <a:r>
              <a:rPr lang="tr-TR" sz="2400" b="1" dirty="0"/>
              <a:t>çocuğun bir başka çocuğa karşı </a:t>
            </a:r>
            <a:r>
              <a:rPr lang="tr-TR" sz="2400" b="1" dirty="0" smtClean="0"/>
              <a:t>yaptığı </a:t>
            </a:r>
            <a:r>
              <a:rPr lang="tr-TR" sz="2400" b="1" dirty="0"/>
              <a:t>saldırgan davranışlar olarak </a:t>
            </a:r>
            <a:r>
              <a:rPr lang="tr-TR" sz="2400" b="1" dirty="0" smtClean="0"/>
              <a:t>tanımlanmaktadır.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17" y="1397955"/>
            <a:ext cx="3298967" cy="322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18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46" y="3084491"/>
            <a:ext cx="8596668" cy="302892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• </a:t>
            </a:r>
            <a:r>
              <a:rPr lang="tr-TR" sz="2400" b="1" dirty="0"/>
              <a:t>Bir davranışın akran zorbalığı olarak tanımlanması için üç temel özellik gerekmektedir: </a:t>
            </a:r>
            <a:endParaRPr lang="tr-TR" sz="2400" b="1" dirty="0" smtClean="0"/>
          </a:p>
          <a:p>
            <a:pPr marL="0" indent="0">
              <a:buNone/>
            </a:pPr>
            <a:r>
              <a:rPr lang="tr-TR" sz="2400" b="1" dirty="0" smtClean="0"/>
              <a:t>1- </a:t>
            </a:r>
            <a:r>
              <a:rPr lang="tr-TR" sz="2400" b="1" dirty="0"/>
              <a:t>Davranışın zarar verme niyetiyle kasıtlı olarak yapılması </a:t>
            </a:r>
          </a:p>
          <a:p>
            <a:pPr marL="0" indent="0">
              <a:buNone/>
            </a:pPr>
            <a:r>
              <a:rPr lang="tr-TR" sz="2400" b="1" dirty="0"/>
              <a:t>2- Davranışın tekrarlaması ve sürekli olması </a:t>
            </a:r>
          </a:p>
          <a:p>
            <a:pPr marL="0" indent="0">
              <a:buNone/>
            </a:pPr>
            <a:r>
              <a:rPr lang="tr-TR" sz="2400" b="1" dirty="0"/>
              <a:t>3- Çocuklar arasında güç dengesizliğinin olması (fiziksel, zihinsel, sosyal ve yaş gibi)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81" y="749407"/>
            <a:ext cx="3622196" cy="1790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7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Akran </a:t>
            </a:r>
            <a:r>
              <a:rPr lang="tr-TR" dirty="0" smtClean="0"/>
              <a:t>Zorbalığı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392" y="1481320"/>
            <a:ext cx="9263500" cy="3880773"/>
          </a:xfrm>
        </p:spPr>
        <p:txBody>
          <a:bodyPr>
            <a:normAutofit/>
          </a:bodyPr>
          <a:lstStyle/>
          <a:p>
            <a:r>
              <a:rPr lang="tr-TR" sz="2400" b="1" dirty="0"/>
              <a:t>Akran zorbalığı okul öncesi dönemden itibaren gözlemlenmektedir. </a:t>
            </a:r>
          </a:p>
          <a:p>
            <a:r>
              <a:rPr lang="tr-TR" sz="2400" b="1" dirty="0" smtClean="0"/>
              <a:t>Eğitimin </a:t>
            </a:r>
            <a:r>
              <a:rPr lang="tr-TR" sz="2400" b="1" dirty="0"/>
              <a:t>her kademesinde </a:t>
            </a:r>
            <a:r>
              <a:rPr lang="tr-TR" sz="2400" b="1" dirty="0" smtClean="0"/>
              <a:t>yaygındır. </a:t>
            </a:r>
            <a:endParaRPr lang="tr-TR" sz="2400" b="1" dirty="0"/>
          </a:p>
          <a:p>
            <a:r>
              <a:rPr lang="tr-TR" sz="2400" b="1" dirty="0" smtClean="0"/>
              <a:t>Araştırmalar </a:t>
            </a:r>
            <a:r>
              <a:rPr lang="tr-TR" sz="2400" b="1" dirty="0"/>
              <a:t>akran zorbalığının ilkokulun sonlarına doğru </a:t>
            </a:r>
            <a:r>
              <a:rPr lang="tr-TR" sz="2400" b="1" dirty="0" smtClean="0"/>
              <a:t>arttığını, ortaokulda </a:t>
            </a:r>
            <a:r>
              <a:rPr lang="tr-TR" sz="2400" b="1" dirty="0"/>
              <a:t>en üst seviyeye ulaştığını ve lisenin sonlarında ise </a:t>
            </a:r>
            <a:r>
              <a:rPr lang="tr-TR" sz="2400" b="1" dirty="0" smtClean="0"/>
              <a:t>azaldığını göstermektedir.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87" y="4291530"/>
            <a:ext cx="3998422" cy="2399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4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2070" y="1476887"/>
            <a:ext cx="6426924" cy="4201490"/>
          </a:xfrm>
        </p:spPr>
        <p:txBody>
          <a:bodyPr>
            <a:normAutofit/>
          </a:bodyPr>
          <a:lstStyle/>
          <a:p>
            <a:pPr algn="just"/>
            <a:r>
              <a:rPr lang="tr-TR" sz="2200" b="1" dirty="0"/>
              <a:t>İlkokul düzeyinde yaklaşık olarak her 3 çocuktan 1’inin akran zorbalığına maruz kaldığı bulunmuştur. </a:t>
            </a:r>
          </a:p>
          <a:p>
            <a:pPr algn="just"/>
            <a:r>
              <a:rPr lang="tr-TR" sz="2200" b="1" dirty="0"/>
              <a:t>İlkokul döneminde çocukların fiziksel ve sözel zorbalık davranışlarını daha sık kullandıkları görülmektedir.</a:t>
            </a:r>
          </a:p>
          <a:p>
            <a:pPr algn="just"/>
            <a:r>
              <a:rPr lang="tr-TR" sz="2200" b="1" dirty="0" smtClean="0"/>
              <a:t>Bununla </a:t>
            </a:r>
            <a:r>
              <a:rPr lang="tr-TR" sz="2200" b="1" dirty="0"/>
              <a:t>birlikte, arkadaşlığı bitirmekle tehdit etme, oyun gruplarından dışlama, hakkında kötü söylentiler yayma gibi davranışlar da görülmektedir. </a:t>
            </a:r>
          </a:p>
          <a:p>
            <a:pPr algn="just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07" y="1719738"/>
            <a:ext cx="3563285" cy="3715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ikdörtgen 4"/>
          <p:cNvSpPr/>
          <p:nvPr/>
        </p:nvSpPr>
        <p:spPr>
          <a:xfrm>
            <a:off x="820725" y="414887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>
                <a:solidFill>
                  <a:srgbClr val="90C226"/>
                </a:solidFill>
                <a:ea typeface="+mj-ea"/>
                <a:cs typeface="+mj-cs"/>
              </a:rPr>
              <a:t>Akran Zorbalığı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3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90003" y="399935"/>
            <a:ext cx="8596668" cy="1320800"/>
          </a:xfrm>
        </p:spPr>
        <p:txBody>
          <a:bodyPr/>
          <a:lstStyle/>
          <a:p>
            <a:r>
              <a:rPr lang="tr-TR" dirty="0"/>
              <a:t>Akran zorbalığının türleri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8957" y="1346221"/>
            <a:ext cx="5841032" cy="4320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Akran zorbalığı 4 temel başlık altında incelenebilir: </a:t>
            </a:r>
            <a:endParaRPr lang="tr-TR" sz="2400" b="1" dirty="0" smtClean="0"/>
          </a:p>
          <a:p>
            <a:r>
              <a:rPr lang="tr-TR" sz="2400" b="1" dirty="0">
                <a:solidFill>
                  <a:schemeClr val="accent5"/>
                </a:solidFill>
              </a:rPr>
              <a:t>Fiziksel zorbalık </a:t>
            </a:r>
            <a:r>
              <a:rPr lang="tr-TR" sz="2400" b="1" dirty="0"/>
              <a:t>(vurmak, tekme atmak, tırmalamak vb.),</a:t>
            </a:r>
          </a:p>
          <a:p>
            <a:r>
              <a:rPr lang="tr-TR" sz="2400" b="1" dirty="0">
                <a:solidFill>
                  <a:schemeClr val="accent5"/>
                </a:solidFill>
                <a:latin typeface="Calibri"/>
              </a:rPr>
              <a:t>Sözel zorbalık </a:t>
            </a:r>
            <a:r>
              <a:rPr lang="tr-TR" sz="2400" b="1" dirty="0">
                <a:solidFill>
                  <a:prstClr val="black"/>
                </a:solidFill>
                <a:latin typeface="Calibri"/>
              </a:rPr>
              <a:t>(isim takmak, alay etmek, söylenti çıkarmak),</a:t>
            </a:r>
            <a:endParaRPr lang="tr-TR" sz="2400" b="1" dirty="0"/>
          </a:p>
          <a:p>
            <a:r>
              <a:rPr lang="tr-TR" sz="2400" b="1" dirty="0">
                <a:solidFill>
                  <a:schemeClr val="accent5"/>
                </a:solidFill>
              </a:rPr>
              <a:t>Sosyal zorbalık </a:t>
            </a:r>
            <a:r>
              <a:rPr lang="tr-TR" sz="2400" b="1" dirty="0"/>
              <a:t>(dışlama, görmezden gelme )</a:t>
            </a:r>
          </a:p>
          <a:p>
            <a:r>
              <a:rPr lang="tr-TR" sz="2400" b="1" dirty="0">
                <a:solidFill>
                  <a:schemeClr val="accent5"/>
                </a:solidFill>
              </a:rPr>
              <a:t>Siber zorbalık </a:t>
            </a:r>
            <a:r>
              <a:rPr lang="tr-TR" sz="2400" b="1" dirty="0"/>
              <a:t>(internet/mesaj yolu ile dedikodu yaymak).</a:t>
            </a:r>
          </a:p>
          <a:p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6413">
            <a:off x="7358199" y="1733799"/>
            <a:ext cx="2857500" cy="3073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16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8977" y="543098"/>
            <a:ext cx="8596668" cy="1320800"/>
          </a:xfrm>
        </p:spPr>
        <p:txBody>
          <a:bodyPr/>
          <a:lstStyle/>
          <a:p>
            <a:r>
              <a:rPr lang="tr-TR" dirty="0"/>
              <a:t>Akran Zorbalığında Farklı Gruplar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5527" y="1863898"/>
            <a:ext cx="6585616" cy="3880773"/>
          </a:xfrm>
        </p:spPr>
        <p:txBody>
          <a:bodyPr>
            <a:noAutofit/>
          </a:bodyPr>
          <a:lstStyle/>
          <a:p>
            <a:r>
              <a:rPr lang="tr-TR" sz="2400" b="1" dirty="0"/>
              <a:t>Akran zorbalığı durumlarında yer alan çocukları 4 temel grupta ele alabiliriz: </a:t>
            </a:r>
            <a:endParaRPr lang="tr-TR" sz="2400" b="1" dirty="0" smtClean="0"/>
          </a:p>
          <a:p>
            <a:r>
              <a:rPr lang="tr-TR" sz="2400" b="1" dirty="0" smtClean="0"/>
              <a:t>1</a:t>
            </a:r>
            <a:r>
              <a:rPr lang="tr-TR" sz="2400" b="1" dirty="0"/>
              <a:t>. Zorbalık yapanlar </a:t>
            </a:r>
            <a:endParaRPr lang="tr-TR" sz="2400" b="1" dirty="0" smtClean="0"/>
          </a:p>
          <a:p>
            <a:r>
              <a:rPr lang="tr-TR" sz="2400" b="1" dirty="0" smtClean="0"/>
              <a:t>2</a:t>
            </a:r>
            <a:r>
              <a:rPr lang="tr-TR" sz="2400" b="1" dirty="0"/>
              <a:t>. Zorbalığa maruz kalanlar </a:t>
            </a:r>
            <a:endParaRPr lang="tr-TR" sz="2400" b="1" dirty="0" smtClean="0"/>
          </a:p>
          <a:p>
            <a:r>
              <a:rPr lang="tr-TR" sz="2400" b="1" dirty="0" smtClean="0"/>
              <a:t>3</a:t>
            </a:r>
            <a:r>
              <a:rPr lang="tr-TR" sz="2400" b="1" dirty="0"/>
              <a:t>. Hem zorbalık yapan hem de aynı zamanda zorbalığa maruz </a:t>
            </a:r>
            <a:r>
              <a:rPr lang="tr-TR" sz="2400" b="1" dirty="0" smtClean="0"/>
              <a:t>kalanlar</a:t>
            </a:r>
          </a:p>
          <a:p>
            <a:r>
              <a:rPr lang="tr-TR" sz="2400" b="1" dirty="0" smtClean="0"/>
              <a:t>4</a:t>
            </a:r>
            <a:r>
              <a:rPr lang="tr-TR" sz="2400" b="1" dirty="0"/>
              <a:t>. İzleyiciler (olaya tanıklık edenler)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95" y="1932205"/>
            <a:ext cx="3200399" cy="3497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27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2708" y="152400"/>
            <a:ext cx="8596668" cy="114082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Çocuğunuzun Akran Zorbalığı Yaptığını Nasıl Anlarsınız?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017" y="1384981"/>
            <a:ext cx="6686554" cy="2564351"/>
          </a:xfrm>
        </p:spPr>
        <p:txBody>
          <a:bodyPr>
            <a:normAutofit/>
          </a:bodyPr>
          <a:lstStyle/>
          <a:p>
            <a:r>
              <a:rPr lang="tr-TR" dirty="0"/>
              <a:t>Farklı ortamlarda saldırgan davranışlar gösterme (</a:t>
            </a:r>
            <a:r>
              <a:rPr lang="tr-TR" dirty="0" err="1"/>
              <a:t>örn</a:t>
            </a:r>
            <a:r>
              <a:rPr lang="tr-TR" dirty="0"/>
              <a:t>. ev, </a:t>
            </a:r>
            <a:r>
              <a:rPr lang="tr-TR" dirty="0" smtClean="0"/>
              <a:t>mahalle)</a:t>
            </a:r>
          </a:p>
          <a:p>
            <a:r>
              <a:rPr lang="tr-TR" dirty="0" smtClean="0"/>
              <a:t>Düşünmeden</a:t>
            </a:r>
            <a:r>
              <a:rPr lang="tr-TR" dirty="0"/>
              <a:t>, ani </a:t>
            </a:r>
            <a:r>
              <a:rPr lang="tr-TR" dirty="0" smtClean="0"/>
              <a:t>davranma</a:t>
            </a:r>
          </a:p>
          <a:p>
            <a:r>
              <a:rPr lang="tr-TR" dirty="0" smtClean="0"/>
              <a:t>Çabuk öfkelenme</a:t>
            </a:r>
          </a:p>
          <a:p>
            <a:r>
              <a:rPr lang="tr-TR" dirty="0" smtClean="0"/>
              <a:t>Farklılıklara </a:t>
            </a:r>
            <a:r>
              <a:rPr lang="tr-TR" dirty="0"/>
              <a:t>karşı önyargılı veya tahammülsüz </a:t>
            </a:r>
            <a:r>
              <a:rPr lang="tr-TR" dirty="0" smtClean="0"/>
              <a:t>olma</a:t>
            </a:r>
          </a:p>
          <a:p>
            <a:r>
              <a:rPr lang="tr-TR" dirty="0" smtClean="0"/>
              <a:t>Kendi </a:t>
            </a:r>
            <a:r>
              <a:rPr lang="tr-TR" dirty="0"/>
              <a:t>suçunu kabul etmeme, genelde hep karşı tarafı </a:t>
            </a:r>
            <a:r>
              <a:rPr lang="tr-TR" dirty="0" smtClean="0"/>
              <a:t>suçlama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7" y="4065039"/>
            <a:ext cx="3444309" cy="2460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5299166" y="3820163"/>
            <a:ext cx="6096000" cy="2949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Kuralları dinleme ve uymada zorluk yaşama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Öğretmen ve ebeveynlerine sıklıkla karşı gelme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Akranlarına hükmetmeye, boyun eğdirmeye çalışma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Başkalarının duygularına duyarlı olmama (empati kurmakta zorlanma)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Sizin almadığınız bir eşyaya birden bire sahip olma (kalem, çanta, kitap)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124" y="1880328"/>
            <a:ext cx="3542083" cy="38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2144" y="661851"/>
            <a:ext cx="8596668" cy="1320800"/>
          </a:xfrm>
        </p:spPr>
        <p:txBody>
          <a:bodyPr/>
          <a:lstStyle/>
          <a:p>
            <a:r>
              <a:rPr lang="tr-TR" dirty="0"/>
              <a:t>Çocuğunuz Zorbalık Yapıyorsa Neler Yapabilirsiniz?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4197" y="2281380"/>
            <a:ext cx="6604613" cy="2878449"/>
          </a:xfrm>
        </p:spPr>
        <p:txBody>
          <a:bodyPr/>
          <a:lstStyle/>
          <a:p>
            <a:r>
              <a:rPr lang="tr-TR" b="1" dirty="0"/>
              <a:t>Çocuğunuzla zorbalık hakkında </a:t>
            </a:r>
            <a:r>
              <a:rPr lang="tr-TR" b="1" dirty="0" smtClean="0"/>
              <a:t>konuşun</a:t>
            </a:r>
          </a:p>
          <a:p>
            <a:r>
              <a:rPr lang="tr-TR" b="1" dirty="0" smtClean="0"/>
              <a:t>Zorbalık </a:t>
            </a:r>
            <a:r>
              <a:rPr lang="tr-TR" b="1" dirty="0"/>
              <a:t>davranışlarına onay vermediğinizi belirtin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Çocuğunuza </a:t>
            </a:r>
            <a:r>
              <a:rPr lang="tr-TR" b="1" dirty="0"/>
              <a:t>yardımcı olun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Çocuğunuzu </a:t>
            </a:r>
            <a:r>
              <a:rPr lang="tr-TR" b="1" dirty="0"/>
              <a:t>sosyal ve duygusal beceriler (paylaşma, </a:t>
            </a:r>
            <a:r>
              <a:rPr lang="tr-TR" b="1" dirty="0" smtClean="0"/>
              <a:t>yardım </a:t>
            </a:r>
            <a:r>
              <a:rPr lang="tr-TR" b="1" dirty="0"/>
              <a:t>etme, duyguların ifade edilmesi) konusunda destekleyin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Okulu bilgilendirin. Psikolojik </a:t>
            </a:r>
            <a:r>
              <a:rPr lang="tr-TR" b="1" dirty="0"/>
              <a:t>danışman/rehber öğretmen ve öğretmeniyle iş birliği kurun</a:t>
            </a:r>
            <a:endParaRPr lang="tr-TR" b="1" dirty="0" smtClean="0"/>
          </a:p>
          <a:p>
            <a:endParaRPr lang="tr-TR" b="1" dirty="0" smtClean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62" y="2508070"/>
            <a:ext cx="3503915" cy="223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33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709</Words>
  <Application>Microsoft Office PowerPoint</Application>
  <PresentationFormat>Geniş ekran</PresentationFormat>
  <Paragraphs>83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Wingdings 3</vt:lpstr>
      <vt:lpstr>Yüzeyler</vt:lpstr>
      <vt:lpstr>AKRAN ZORBALIĞI </vt:lpstr>
      <vt:lpstr>Akran Zorbalığı Nedir?</vt:lpstr>
      <vt:lpstr>PowerPoint Sunusu</vt:lpstr>
      <vt:lpstr>Akran Zorbalığı</vt:lpstr>
      <vt:lpstr>PowerPoint Sunusu</vt:lpstr>
      <vt:lpstr>Akran zorbalığının türleri</vt:lpstr>
      <vt:lpstr>Akran Zorbalığında Farklı Gruplar</vt:lpstr>
      <vt:lpstr>Çocuğunuzun Akran Zorbalığı Yaptığını Nasıl Anlarsınız?</vt:lpstr>
      <vt:lpstr>Çocuğunuz Zorbalık Yapıyorsa Neler Yapabilirsiniz?</vt:lpstr>
      <vt:lpstr>Çocuğunuzun Zorbalığa Maruz Kaldığını Nasıl Anlarsınız?</vt:lpstr>
      <vt:lpstr>Çocuğunuzun Zorbalığa Maruz Kaldığını Nasıl Anlarsınız?</vt:lpstr>
      <vt:lpstr>Çocuğunuz Zorbalığa Maruz Kalıyorsa Neler Yapabilirsiniz?</vt:lpstr>
      <vt:lpstr>EBEVEYNLERE NOTLAR (Çocuğunuz Zorbalığa Uğruyorsa)</vt:lpstr>
      <vt:lpstr>EBEVEYNLERE NOTLAR (Çocuğunuz Zorbaca Davranıyorsa)</vt:lpstr>
      <vt:lpstr>EBEVEYNLERE NOTLAR (Çocuğunuz zorbalık döngüsünde yer alıyorsa)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ZORBALIĞI İLKOKUL VELİ SUNUMU</dc:title>
  <dc:creator>LENOVO</dc:creator>
  <cp:lastModifiedBy>LENOVO</cp:lastModifiedBy>
  <cp:revision>26</cp:revision>
  <dcterms:created xsi:type="dcterms:W3CDTF">2024-09-16T11:12:09Z</dcterms:created>
  <dcterms:modified xsi:type="dcterms:W3CDTF">2024-09-18T08:57:32Z</dcterms:modified>
</cp:coreProperties>
</file>