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83" r:id="rId8"/>
    <p:sldId id="264" r:id="rId9"/>
    <p:sldId id="265" r:id="rId10"/>
    <p:sldId id="288" r:id="rId11"/>
    <p:sldId id="266" r:id="rId12"/>
    <p:sldId id="289" r:id="rId13"/>
    <p:sldId id="267" r:id="rId14"/>
    <p:sldId id="268" r:id="rId15"/>
    <p:sldId id="269" r:id="rId16"/>
    <p:sldId id="270" r:id="rId17"/>
    <p:sldId id="271" r:id="rId18"/>
    <p:sldId id="272" r:id="rId19"/>
    <p:sldId id="273" r:id="rId20"/>
    <p:sldId id="275" r:id="rId21"/>
    <p:sldId id="276" r:id="rId22"/>
    <p:sldId id="277" r:id="rId23"/>
    <p:sldId id="291" r:id="rId24"/>
    <p:sldId id="278" r:id="rId25"/>
    <p:sldId id="290" r:id="rId26"/>
    <p:sldId id="279" r:id="rId27"/>
    <p:sldId id="292" r:id="rId28"/>
    <p:sldId id="280" r:id="rId29"/>
    <p:sldId id="281" r:id="rId30"/>
    <p:sldId id="285" r:id="rId31"/>
    <p:sldId id="286" r:id="rId32"/>
    <p:sldId id="287" r:id="rId33"/>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Roboto" panose="02000000000000000000" pitchFamily="2" charset="0"/>
      <p:regular r:id="rId38"/>
    </p:embeddedFont>
    <p:embeddedFont>
      <p:font typeface="Roboto Bold" panose="020B0604020202020204" charset="0"/>
      <p:regular r:id="rId39"/>
    </p:embeddedFont>
    <p:embeddedFont>
      <p:font typeface="Just Another Hand"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636" autoAdjust="0"/>
  </p:normalViewPr>
  <p:slideViewPr>
    <p:cSldViewPr>
      <p:cViewPr varScale="1">
        <p:scale>
          <a:sx n="44" d="100"/>
          <a:sy n="44" d="100"/>
        </p:scale>
        <p:origin x="858" y="-13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10" Type="http://schemas.openxmlformats.org/officeDocument/2006/relationships/image" Target="../media/image28.png"/><Relationship Id="rId4" Type="http://schemas.openxmlformats.org/officeDocument/2006/relationships/image" Target="../media/image12.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2.svg"/><Relationship Id="rId4" Type="http://schemas.openxmlformats.org/officeDocument/2006/relationships/image" Target="../media/image15.png"/><Relationship Id="rId9"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6.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40.svg"/><Relationship Id="rId7" Type="http://schemas.openxmlformats.org/officeDocument/2006/relationships/image" Target="../media/image23.sv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5.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2.svg"/><Relationship Id="rId4" Type="http://schemas.openxmlformats.org/officeDocument/2006/relationships/image" Target="../media/image15.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4.svg"/><Relationship Id="rId15" Type="http://schemas.openxmlformats.org/officeDocument/2006/relationships/image" Target="../media/image28.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AC71"/>
        </a:solidFill>
        <a:effectLst/>
      </p:bgPr>
    </p:bg>
    <p:spTree>
      <p:nvGrpSpPr>
        <p:cNvPr id="1" name=""/>
        <p:cNvGrpSpPr/>
        <p:nvPr/>
      </p:nvGrpSpPr>
      <p:grpSpPr>
        <a:xfrm>
          <a:off x="0" y="0"/>
          <a:ext cx="0" cy="0"/>
          <a:chOff x="0" y="0"/>
          <a:chExt cx="0" cy="0"/>
        </a:xfrm>
      </p:grpSpPr>
      <p:sp>
        <p:nvSpPr>
          <p:cNvPr id="2" name="Freeform 2"/>
          <p:cNvSpPr/>
          <p:nvPr/>
        </p:nvSpPr>
        <p:spPr>
          <a:xfrm rot="-3863822">
            <a:off x="5310468" y="-1015663"/>
            <a:ext cx="7222754" cy="10228402"/>
          </a:xfrm>
          <a:custGeom>
            <a:avLst/>
            <a:gdLst/>
            <a:ahLst/>
            <a:cxnLst/>
            <a:rect l="l" t="t" r="r" b="b"/>
            <a:pathLst>
              <a:path w="7222754" h="10228402">
                <a:moveTo>
                  <a:pt x="0" y="0"/>
                </a:moveTo>
                <a:lnTo>
                  <a:pt x="7222754" y="0"/>
                </a:lnTo>
                <a:lnTo>
                  <a:pt x="7222754" y="10228402"/>
                </a:lnTo>
                <a:lnTo>
                  <a:pt x="0" y="1022840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3580225" y="8044830"/>
            <a:ext cx="8620495" cy="8542127"/>
          </a:xfrm>
          <a:custGeom>
            <a:avLst/>
            <a:gdLst/>
            <a:ahLst/>
            <a:cxnLst/>
            <a:rect l="l" t="t" r="r" b="b"/>
            <a:pathLst>
              <a:path w="8620495" h="8542127">
                <a:moveTo>
                  <a:pt x="0" y="0"/>
                </a:moveTo>
                <a:lnTo>
                  <a:pt x="8620495" y="0"/>
                </a:lnTo>
                <a:lnTo>
                  <a:pt x="8620495"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5912350" y="-2704068"/>
            <a:ext cx="6018989" cy="4114800"/>
          </a:xfrm>
          <a:custGeom>
            <a:avLst/>
            <a:gdLst/>
            <a:ahLst/>
            <a:cxnLst/>
            <a:rect l="l" t="t" r="r" b="b"/>
            <a:pathLst>
              <a:path w="6018989" h="4114800">
                <a:moveTo>
                  <a:pt x="0" y="0"/>
                </a:moveTo>
                <a:lnTo>
                  <a:pt x="6018989" y="0"/>
                </a:lnTo>
                <a:lnTo>
                  <a:pt x="6018989"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6333084" y="2314575"/>
            <a:ext cx="6326482" cy="4572440"/>
          </a:xfrm>
          <a:prstGeom prst="rect">
            <a:avLst/>
          </a:prstGeom>
        </p:spPr>
        <p:txBody>
          <a:bodyPr lIns="0" tIns="0" rIns="0" bIns="0" rtlCol="0" anchor="t">
            <a:spAutoFit/>
          </a:bodyPr>
          <a:lstStyle/>
          <a:p>
            <a:pPr algn="ctr">
              <a:lnSpc>
                <a:spcPts val="18348"/>
              </a:lnSpc>
            </a:pPr>
            <a:r>
              <a:rPr lang="en-US" sz="13105">
                <a:solidFill>
                  <a:srgbClr val="454B64"/>
                </a:solidFill>
                <a:latin typeface="Just Another Hand"/>
                <a:ea typeface="Just Another Hand"/>
                <a:cs typeface="Just Another Hand"/>
                <a:sym typeface="Just Another Hand"/>
              </a:rPr>
              <a:t>AKRAN ZORBALIĞI</a:t>
            </a:r>
          </a:p>
        </p:txBody>
      </p:sp>
      <p:sp>
        <p:nvSpPr>
          <p:cNvPr id="8" name="Freeform 8"/>
          <p:cNvSpPr/>
          <p:nvPr/>
        </p:nvSpPr>
        <p:spPr>
          <a:xfrm>
            <a:off x="15601764" y="8044830"/>
            <a:ext cx="4577417" cy="4252837"/>
          </a:xfrm>
          <a:custGeom>
            <a:avLst/>
            <a:gdLst/>
            <a:ahLst/>
            <a:cxnLst/>
            <a:rect l="l" t="t" r="r" b="b"/>
            <a:pathLst>
              <a:path w="4577417" h="4252837">
                <a:moveTo>
                  <a:pt x="0" y="0"/>
                </a:moveTo>
                <a:lnTo>
                  <a:pt x="4577417" y="0"/>
                </a:lnTo>
                <a:lnTo>
                  <a:pt x="4577417" y="4252837"/>
                </a:lnTo>
                <a:lnTo>
                  <a:pt x="0" y="425283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4035369" y="8026604"/>
            <a:ext cx="8620495" cy="8542127"/>
          </a:xfrm>
          <a:custGeom>
            <a:avLst/>
            <a:gdLst/>
            <a:ahLst/>
            <a:cxnLst/>
            <a:rect l="l" t="t" r="r" b="b"/>
            <a:pathLst>
              <a:path w="8620495" h="8542127">
                <a:moveTo>
                  <a:pt x="0" y="0"/>
                </a:moveTo>
                <a:lnTo>
                  <a:pt x="8620495" y="0"/>
                </a:lnTo>
                <a:lnTo>
                  <a:pt x="8620495" y="8542126"/>
                </a:lnTo>
                <a:lnTo>
                  <a:pt x="0" y="85421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622652" y="8026604"/>
            <a:ext cx="3594021" cy="4114800"/>
          </a:xfrm>
          <a:custGeom>
            <a:avLst/>
            <a:gdLst/>
            <a:ahLst/>
            <a:cxnLst/>
            <a:rect l="l" t="t" r="r" b="b"/>
            <a:pathLst>
              <a:path w="3594021" h="4114800">
                <a:moveTo>
                  <a:pt x="0" y="0"/>
                </a:moveTo>
                <a:lnTo>
                  <a:pt x="3594021" y="0"/>
                </a:lnTo>
                <a:lnTo>
                  <a:pt x="359402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Metin kutusu 10"/>
          <p:cNvSpPr txBox="1"/>
          <p:nvPr/>
        </p:nvSpPr>
        <p:spPr>
          <a:xfrm>
            <a:off x="6705600" y="8877300"/>
            <a:ext cx="5029200" cy="584775"/>
          </a:xfrm>
          <a:prstGeom prst="rect">
            <a:avLst/>
          </a:prstGeom>
          <a:noFill/>
        </p:spPr>
        <p:txBody>
          <a:bodyPr wrap="square" rtlCol="0">
            <a:spAutoFit/>
          </a:bodyPr>
          <a:lstStyle/>
          <a:p>
            <a:r>
              <a:rPr lang="tr-TR" sz="3200" b="1" dirty="0" smtClean="0"/>
              <a:t>İLKOKUL _ÖĞRETMEN</a:t>
            </a:r>
            <a:endParaRPr lang="tr-TR" sz="3200" b="1" dirty="0"/>
          </a:p>
        </p:txBody>
      </p:sp>
      <p:pic>
        <p:nvPicPr>
          <p:cNvPr id="12" name="Resim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8601" y="327965"/>
            <a:ext cx="4202343" cy="23452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20686" y="1333922"/>
            <a:ext cx="13401579" cy="7924378"/>
          </a:xfrm>
          <a:custGeom>
            <a:avLst/>
            <a:gdLst/>
            <a:ahLst/>
            <a:cxnLst/>
            <a:rect l="l" t="t" r="r" b="b"/>
            <a:pathLst>
              <a:path w="12224162" h="8953078">
                <a:moveTo>
                  <a:pt x="0" y="0"/>
                </a:moveTo>
                <a:lnTo>
                  <a:pt x="12224162" y="0"/>
                </a:lnTo>
                <a:lnTo>
                  <a:pt x="12224162" y="8953078"/>
                </a:lnTo>
                <a:lnTo>
                  <a:pt x="0" y="89530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24803" y="-122132"/>
            <a:ext cx="14300534" cy="2912109"/>
          </a:xfrm>
          <a:custGeom>
            <a:avLst/>
            <a:gdLst/>
            <a:ahLst/>
            <a:cxnLst/>
            <a:rect l="l" t="t" r="r" b="b"/>
            <a:pathLst>
              <a:path w="14300534" h="2912109">
                <a:moveTo>
                  <a:pt x="0" y="0"/>
                </a:moveTo>
                <a:lnTo>
                  <a:pt x="14300534" y="0"/>
                </a:lnTo>
                <a:lnTo>
                  <a:pt x="14300534" y="2912108"/>
                </a:lnTo>
                <a:lnTo>
                  <a:pt x="0" y="291210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1398595" y="866775"/>
            <a:ext cx="14422626" cy="1377949"/>
          </a:xfrm>
          <a:prstGeom prst="rect">
            <a:avLst/>
          </a:prstGeom>
        </p:spPr>
        <p:txBody>
          <a:bodyPr lIns="0" tIns="0" rIns="0" bIns="0" rtlCol="0" anchor="t">
            <a:spAutoFit/>
          </a:bodyPr>
          <a:lstStyle/>
          <a:p>
            <a:pPr algn="ctr">
              <a:lnSpc>
                <a:spcPts val="11200"/>
              </a:lnSpc>
            </a:pPr>
            <a:r>
              <a:rPr lang="en-US" sz="8000">
                <a:solidFill>
                  <a:srgbClr val="454B64"/>
                </a:solidFill>
                <a:latin typeface="Just Another Hand"/>
                <a:ea typeface="Just Another Hand"/>
                <a:cs typeface="Just Another Hand"/>
                <a:sym typeface="Just Another Hand"/>
              </a:rPr>
              <a:t>Akran zorbalığı yapan öğrencilerin bireysel özellikleri nelerdir?</a:t>
            </a:r>
          </a:p>
        </p:txBody>
      </p:sp>
      <p:sp>
        <p:nvSpPr>
          <p:cNvPr id="12" name="TextBox 12"/>
          <p:cNvSpPr txBox="1"/>
          <p:nvPr/>
        </p:nvSpPr>
        <p:spPr>
          <a:xfrm>
            <a:off x="2157457" y="3245150"/>
            <a:ext cx="12128035" cy="4308872"/>
          </a:xfrm>
          <a:prstGeom prst="rect">
            <a:avLst/>
          </a:prstGeom>
        </p:spPr>
        <p:txBody>
          <a:bodyPr wrap="square" lIns="0" tIns="0" rIns="0" bIns="0" rtlCol="0" anchor="t">
            <a:spAutoFit/>
          </a:bodyPr>
          <a:lstStyle/>
          <a:p>
            <a:pPr marL="457200" indent="-457200">
              <a:lnSpc>
                <a:spcPts val="4829"/>
              </a:lnSpc>
              <a:spcBef>
                <a:spcPct val="0"/>
              </a:spcBef>
              <a:buFont typeface="Wingdings" panose="05000000000000000000" pitchFamily="2" charset="2"/>
              <a:buChar char="Ø"/>
            </a:pPr>
            <a:r>
              <a:rPr lang="en-US" sz="3449" dirty="0" smtClean="0">
                <a:solidFill>
                  <a:srgbClr val="454B64"/>
                </a:solidFill>
                <a:latin typeface="Roboto"/>
                <a:ea typeface="Roboto"/>
                <a:cs typeface="Roboto"/>
                <a:sym typeface="Roboto"/>
              </a:rPr>
              <a:t>Problem </a:t>
            </a:r>
            <a:r>
              <a:rPr lang="en-US" sz="3449" dirty="0" err="1">
                <a:solidFill>
                  <a:srgbClr val="454B64"/>
                </a:solidFill>
                <a:latin typeface="Roboto"/>
                <a:ea typeface="Roboto"/>
                <a:cs typeface="Roboto"/>
                <a:sym typeface="Roboto"/>
              </a:rPr>
              <a:t>çözerken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saldırgan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çözüm</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yollarını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kullanan</a:t>
            </a:r>
            <a:r>
              <a:rPr lang="en-US" sz="3449" dirty="0">
                <a:solidFill>
                  <a:srgbClr val="454B64"/>
                </a:solidFill>
                <a:latin typeface="Roboto"/>
                <a:ea typeface="Roboto"/>
                <a:cs typeface="Roboto"/>
                <a:sym typeface="Roboto"/>
              </a:rPr>
              <a:t> </a:t>
            </a:r>
          </a:p>
          <a:p>
            <a:pPr marL="457200" indent="-457200">
              <a:lnSpc>
                <a:spcPts val="4829"/>
              </a:lnSpc>
              <a:spcBef>
                <a:spcPct val="0"/>
              </a:spcBef>
              <a:buFont typeface="Wingdings" panose="05000000000000000000" pitchFamily="2" charset="2"/>
              <a:buChar char="Ø"/>
            </a:pPr>
            <a:r>
              <a:rPr lang="tr-TR" sz="3449" dirty="0">
                <a:solidFill>
                  <a:srgbClr val="454B64"/>
                </a:solidFill>
                <a:latin typeface="Roboto"/>
                <a:ea typeface="Roboto"/>
                <a:cs typeface="Roboto"/>
                <a:sym typeface="Roboto"/>
              </a:rPr>
              <a:t> </a:t>
            </a:r>
            <a:r>
              <a:rPr lang="tr-TR" sz="3449" dirty="0" smtClean="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Düşük</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öz</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denetim</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kendisini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kontrol</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etme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becerilerine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sahip</a:t>
            </a:r>
            <a:r>
              <a:rPr lang="en-US" sz="3449" dirty="0">
                <a:solidFill>
                  <a:srgbClr val="454B64"/>
                </a:solidFill>
                <a:latin typeface="Roboto"/>
                <a:ea typeface="Roboto"/>
                <a:cs typeface="Roboto"/>
                <a:sym typeface="Roboto"/>
              </a:rPr>
              <a:t> </a:t>
            </a:r>
          </a:p>
          <a:p>
            <a:pPr marL="457200" indent="-457200">
              <a:lnSpc>
                <a:spcPts val="4829"/>
              </a:lnSpc>
              <a:spcBef>
                <a:spcPct val="0"/>
              </a:spcBef>
              <a:buFont typeface="Wingdings" panose="05000000000000000000" pitchFamily="2" charset="2"/>
              <a:buChar char="Ø"/>
            </a:pPr>
            <a:r>
              <a:rPr lang="tr-TR" sz="3449" dirty="0">
                <a:solidFill>
                  <a:srgbClr val="454B64"/>
                </a:solidFill>
                <a:latin typeface="Roboto"/>
                <a:ea typeface="Roboto"/>
                <a:cs typeface="Roboto"/>
                <a:sym typeface="Roboto"/>
              </a:rPr>
              <a:t> </a:t>
            </a:r>
            <a:r>
              <a:rPr lang="tr-TR" sz="3449" dirty="0" smtClean="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Farklılıklara</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karşı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tahammülsüz</a:t>
            </a:r>
            <a:endParaRPr lang="en-US" sz="3449" dirty="0">
              <a:solidFill>
                <a:srgbClr val="454B64"/>
              </a:solidFill>
              <a:latin typeface="Roboto"/>
              <a:ea typeface="Roboto"/>
              <a:cs typeface="Roboto"/>
              <a:sym typeface="Roboto"/>
            </a:endParaRPr>
          </a:p>
          <a:p>
            <a:pPr marL="457200" indent="-457200">
              <a:lnSpc>
                <a:spcPts val="4829"/>
              </a:lnSpc>
              <a:spcBef>
                <a:spcPct val="0"/>
              </a:spcBef>
              <a:buFont typeface="Wingdings" panose="05000000000000000000" pitchFamily="2" charset="2"/>
              <a:buChar char="Ø"/>
            </a:pPr>
            <a:r>
              <a:rPr lang="en-US" sz="3449" dirty="0">
                <a:solidFill>
                  <a:srgbClr val="454B64"/>
                </a:solidFill>
                <a:latin typeface="Roboto"/>
                <a:ea typeface="Roboto"/>
                <a:cs typeface="Roboto"/>
                <a:sym typeface="Roboto"/>
              </a:rPr>
              <a:t> </a:t>
            </a:r>
            <a:r>
              <a:rPr lang="tr-TR"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Düşünmeden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tepkisel</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aceleci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davranan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çabuk</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sinirlenen</a:t>
            </a:r>
            <a:r>
              <a:rPr lang="en-US" sz="3449" dirty="0">
                <a:solidFill>
                  <a:srgbClr val="454B64"/>
                </a:solidFill>
                <a:latin typeface="Roboto"/>
                <a:ea typeface="Roboto"/>
                <a:cs typeface="Roboto"/>
                <a:sym typeface="Roboto"/>
              </a:rPr>
              <a:t> </a:t>
            </a:r>
          </a:p>
          <a:p>
            <a:pPr marL="457200" indent="-457200">
              <a:lnSpc>
                <a:spcPts val="4829"/>
              </a:lnSpc>
              <a:spcBef>
                <a:spcPct val="0"/>
              </a:spcBef>
              <a:buFont typeface="Wingdings" panose="05000000000000000000" pitchFamily="2" charset="2"/>
              <a:buChar char="Ø"/>
            </a:pPr>
            <a:r>
              <a:rPr lang="tr-TR"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Yalan</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söylemeye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veya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hile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yapmaya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eğilimli</a:t>
            </a:r>
            <a:r>
              <a:rPr lang="en-US" sz="3449" dirty="0">
                <a:solidFill>
                  <a:srgbClr val="454B64"/>
                </a:solidFill>
                <a:latin typeface="Roboto"/>
                <a:ea typeface="Roboto"/>
                <a:cs typeface="Roboto"/>
                <a:sym typeface="Roboto"/>
              </a:rPr>
              <a:t> </a:t>
            </a:r>
          </a:p>
        </p:txBody>
      </p:sp>
    </p:spTree>
    <p:extLst>
      <p:ext uri="{BB962C8B-B14F-4D97-AF65-F5344CB8AC3E}">
        <p14:creationId xmlns:p14="http://schemas.microsoft.com/office/powerpoint/2010/main" val="1164379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20687" y="1333922"/>
            <a:ext cx="12224162" cy="8953078"/>
          </a:xfrm>
          <a:custGeom>
            <a:avLst/>
            <a:gdLst/>
            <a:ahLst/>
            <a:cxnLst/>
            <a:rect l="l" t="t" r="r" b="b"/>
            <a:pathLst>
              <a:path w="12224162" h="8953078">
                <a:moveTo>
                  <a:pt x="0" y="0"/>
                </a:moveTo>
                <a:lnTo>
                  <a:pt x="12224162" y="0"/>
                </a:lnTo>
                <a:lnTo>
                  <a:pt x="12224162" y="8953078"/>
                </a:lnTo>
                <a:lnTo>
                  <a:pt x="0" y="89530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24803" y="-122132"/>
            <a:ext cx="14300534" cy="2912109"/>
          </a:xfrm>
          <a:custGeom>
            <a:avLst/>
            <a:gdLst/>
            <a:ahLst/>
            <a:cxnLst/>
            <a:rect l="l" t="t" r="r" b="b"/>
            <a:pathLst>
              <a:path w="14300534" h="2912109">
                <a:moveTo>
                  <a:pt x="0" y="0"/>
                </a:moveTo>
                <a:lnTo>
                  <a:pt x="14300534" y="0"/>
                </a:lnTo>
                <a:lnTo>
                  <a:pt x="14300534" y="2912108"/>
                </a:lnTo>
                <a:lnTo>
                  <a:pt x="0" y="291210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815099" y="126197"/>
            <a:ext cx="11703234" cy="2282101"/>
          </a:xfrm>
          <a:prstGeom prst="rect">
            <a:avLst/>
          </a:prstGeom>
        </p:spPr>
        <p:txBody>
          <a:bodyPr lIns="0" tIns="0" rIns="0" bIns="0" rtlCol="0" anchor="t">
            <a:spAutoFit/>
          </a:bodyPr>
          <a:lstStyle/>
          <a:p>
            <a:pPr algn="ctr">
              <a:lnSpc>
                <a:spcPts val="9132"/>
              </a:lnSpc>
            </a:pPr>
            <a:r>
              <a:rPr lang="en-US" sz="6523">
                <a:solidFill>
                  <a:srgbClr val="454B64"/>
                </a:solidFill>
                <a:latin typeface="Just Another Hand"/>
                <a:ea typeface="Just Another Hand"/>
                <a:cs typeface="Just Another Hand"/>
                <a:sym typeface="Just Another Hand"/>
              </a:rPr>
              <a:t>Akran zorbalığına maruz kalan öğrencilerin bireysel özellikleri nelerdir?</a:t>
            </a:r>
          </a:p>
        </p:txBody>
      </p:sp>
      <p:sp>
        <p:nvSpPr>
          <p:cNvPr id="12" name="TextBox 12"/>
          <p:cNvSpPr txBox="1"/>
          <p:nvPr/>
        </p:nvSpPr>
        <p:spPr>
          <a:xfrm>
            <a:off x="2471144" y="3460722"/>
            <a:ext cx="11545440" cy="3892476"/>
          </a:xfrm>
          <a:prstGeom prst="rect">
            <a:avLst/>
          </a:prstGeom>
        </p:spPr>
        <p:txBody>
          <a:bodyPr wrap="square" lIns="0" tIns="0" rIns="0" bIns="0" rtlCol="0" anchor="t">
            <a:spAutoFit/>
          </a:bodyPr>
          <a:lstStyle/>
          <a:p>
            <a:pPr marL="457200" indent="-457200">
              <a:lnSpc>
                <a:spcPct val="150000"/>
              </a:lnSpc>
              <a:buFont typeface="Wingdings" panose="05000000000000000000" pitchFamily="2" charset="2"/>
              <a:buChar char="Ø"/>
            </a:pPr>
            <a:r>
              <a:rPr lang="en-US" sz="3449" dirty="0" err="1">
                <a:solidFill>
                  <a:srgbClr val="454B64"/>
                </a:solidFill>
                <a:latin typeface="Roboto"/>
                <a:ea typeface="Roboto"/>
                <a:cs typeface="Roboto"/>
                <a:sym typeface="Roboto"/>
              </a:rPr>
              <a:t>Kendine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güveni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benlik</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saygısı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düşük</a:t>
            </a:r>
            <a:r>
              <a:rPr lang="en-US" sz="3449" dirty="0">
                <a:solidFill>
                  <a:srgbClr val="454B64"/>
                </a:solidFill>
                <a:latin typeface="Roboto"/>
                <a:ea typeface="Roboto"/>
                <a:cs typeface="Roboto"/>
                <a:sym typeface="Roboto"/>
              </a:rPr>
              <a:t> </a:t>
            </a:r>
          </a:p>
          <a:p>
            <a:pPr marL="457200" indent="-457200">
              <a:lnSpc>
                <a:spcPct val="150000"/>
              </a:lnSpc>
              <a:buFont typeface="Wingdings" panose="05000000000000000000" pitchFamily="2" charset="2"/>
              <a:buChar char="Ø"/>
            </a:pP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Pasif</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utangaç</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çekingen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içe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kapanık</a:t>
            </a:r>
            <a:endParaRPr lang="en-US" sz="3449" dirty="0">
              <a:solidFill>
                <a:srgbClr val="454B64"/>
              </a:solidFill>
              <a:latin typeface="Roboto"/>
              <a:ea typeface="Roboto"/>
              <a:cs typeface="Roboto"/>
              <a:sym typeface="Roboto"/>
            </a:endParaRPr>
          </a:p>
          <a:p>
            <a:pPr marL="457200" indent="-457200">
              <a:lnSpc>
                <a:spcPct val="150000"/>
              </a:lnSpc>
              <a:buFont typeface="Wingdings" panose="05000000000000000000" pitchFamily="2" charset="2"/>
              <a:buChar char="Ø"/>
            </a:pP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İtaatkâr</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boyun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eğici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kişilik</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özelliklerine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sahip</a:t>
            </a:r>
            <a:endParaRPr lang="en-US" sz="3449" dirty="0">
              <a:solidFill>
                <a:srgbClr val="454B64"/>
              </a:solidFill>
              <a:latin typeface="Roboto"/>
              <a:ea typeface="Roboto"/>
              <a:cs typeface="Roboto"/>
              <a:sym typeface="Roboto"/>
            </a:endParaRPr>
          </a:p>
          <a:p>
            <a:pPr marL="457200" indent="-457200">
              <a:lnSpc>
                <a:spcPct val="150000"/>
              </a:lnSpc>
              <a:buFont typeface="Wingdings" panose="05000000000000000000" pitchFamily="2" charset="2"/>
              <a:buChar char="Ø"/>
            </a:pP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Arkadaş</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ortamında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çoğunlukla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endişeli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kaygılı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güvensiz</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davranışlar</a:t>
            </a: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sergileyen</a:t>
            </a:r>
            <a:endParaRPr lang="en-US" sz="3449" dirty="0">
              <a:solidFill>
                <a:srgbClr val="454B64"/>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20687" y="1333922"/>
            <a:ext cx="12224162" cy="8953078"/>
          </a:xfrm>
          <a:custGeom>
            <a:avLst/>
            <a:gdLst/>
            <a:ahLst/>
            <a:cxnLst/>
            <a:rect l="l" t="t" r="r" b="b"/>
            <a:pathLst>
              <a:path w="12224162" h="8953078">
                <a:moveTo>
                  <a:pt x="0" y="0"/>
                </a:moveTo>
                <a:lnTo>
                  <a:pt x="12224162" y="0"/>
                </a:lnTo>
                <a:lnTo>
                  <a:pt x="12224162" y="8953078"/>
                </a:lnTo>
                <a:lnTo>
                  <a:pt x="0" y="89530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24803" y="-122132"/>
            <a:ext cx="14300534" cy="2912109"/>
          </a:xfrm>
          <a:custGeom>
            <a:avLst/>
            <a:gdLst/>
            <a:ahLst/>
            <a:cxnLst/>
            <a:rect l="l" t="t" r="r" b="b"/>
            <a:pathLst>
              <a:path w="14300534" h="2912109">
                <a:moveTo>
                  <a:pt x="0" y="0"/>
                </a:moveTo>
                <a:lnTo>
                  <a:pt x="14300534" y="0"/>
                </a:lnTo>
                <a:lnTo>
                  <a:pt x="14300534" y="2912108"/>
                </a:lnTo>
                <a:lnTo>
                  <a:pt x="0" y="291210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815099" y="126197"/>
            <a:ext cx="11703234" cy="2282101"/>
          </a:xfrm>
          <a:prstGeom prst="rect">
            <a:avLst/>
          </a:prstGeom>
        </p:spPr>
        <p:txBody>
          <a:bodyPr lIns="0" tIns="0" rIns="0" bIns="0" rtlCol="0" anchor="t">
            <a:spAutoFit/>
          </a:bodyPr>
          <a:lstStyle/>
          <a:p>
            <a:pPr algn="ctr">
              <a:lnSpc>
                <a:spcPts val="9132"/>
              </a:lnSpc>
            </a:pPr>
            <a:r>
              <a:rPr lang="en-US" sz="6523">
                <a:solidFill>
                  <a:srgbClr val="454B64"/>
                </a:solidFill>
                <a:latin typeface="Just Another Hand"/>
                <a:ea typeface="Just Another Hand"/>
                <a:cs typeface="Just Another Hand"/>
                <a:sym typeface="Just Another Hand"/>
              </a:rPr>
              <a:t>Akran zorbalığına maruz kalan öğrencilerin bireysel özellikleri nelerdir?</a:t>
            </a:r>
          </a:p>
        </p:txBody>
      </p:sp>
      <p:sp>
        <p:nvSpPr>
          <p:cNvPr id="12" name="TextBox 12"/>
          <p:cNvSpPr txBox="1"/>
          <p:nvPr/>
        </p:nvSpPr>
        <p:spPr>
          <a:xfrm>
            <a:off x="1848100" y="3559789"/>
            <a:ext cx="11639300" cy="5484835"/>
          </a:xfrm>
          <a:prstGeom prst="rect">
            <a:avLst/>
          </a:prstGeom>
        </p:spPr>
        <p:txBody>
          <a:bodyPr wrap="square" lIns="0" tIns="0" rIns="0" bIns="0" rtlCol="0" anchor="t">
            <a:spAutoFit/>
          </a:bodyPr>
          <a:lstStyle/>
          <a:p>
            <a:pPr marL="457200" indent="-457200">
              <a:lnSpc>
                <a:spcPct val="150000"/>
              </a:lnSpc>
              <a:buFont typeface="Wingdings" panose="05000000000000000000" pitchFamily="2" charset="2"/>
              <a:buChar char="Ø"/>
            </a:pPr>
            <a:r>
              <a:rPr lang="en-US" sz="3449" dirty="0" err="1" smtClean="0">
                <a:solidFill>
                  <a:srgbClr val="454B64"/>
                </a:solidFill>
                <a:latin typeface="Roboto"/>
                <a:ea typeface="Roboto"/>
                <a:cs typeface="Roboto"/>
                <a:sym typeface="Roboto"/>
              </a:rPr>
              <a:t>İletişim</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sorun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çözme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becerilerinin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zayıf</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olması</a:t>
            </a:r>
            <a:endParaRPr lang="en-US" sz="3449" dirty="0">
              <a:solidFill>
                <a:srgbClr val="454B64"/>
              </a:solidFill>
              <a:latin typeface="Roboto"/>
              <a:ea typeface="Roboto"/>
              <a:cs typeface="Roboto"/>
              <a:sym typeface="Roboto"/>
            </a:endParaRPr>
          </a:p>
          <a:p>
            <a:pPr marL="457200" indent="-457200">
              <a:lnSpc>
                <a:spcPct val="150000"/>
              </a:lnSpc>
              <a:buFont typeface="Wingdings" panose="05000000000000000000" pitchFamily="2" charset="2"/>
              <a:buChar char="Ø"/>
            </a:pP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Zorbalığa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uğradıktan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sonra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ağlama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geri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çekilme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tepkisi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veren</a:t>
            </a:r>
            <a:endParaRPr lang="en-US" sz="3449" dirty="0">
              <a:solidFill>
                <a:srgbClr val="454B64"/>
              </a:solidFill>
              <a:latin typeface="Roboto"/>
              <a:ea typeface="Roboto"/>
              <a:cs typeface="Roboto"/>
              <a:sym typeface="Roboto"/>
            </a:endParaRPr>
          </a:p>
          <a:p>
            <a:pPr marL="457200" indent="-457200">
              <a:lnSpc>
                <a:spcPct val="150000"/>
              </a:lnSpc>
              <a:buFont typeface="Wingdings" panose="05000000000000000000" pitchFamily="2" charset="2"/>
              <a:buChar char="Ø"/>
            </a:pPr>
            <a:r>
              <a:rPr lang="en-US" sz="3449" dirty="0" err="1" smtClean="0">
                <a:solidFill>
                  <a:srgbClr val="454B64"/>
                </a:solidFill>
                <a:latin typeface="Roboto"/>
                <a:ea typeface="Roboto"/>
                <a:cs typeface="Roboto"/>
                <a:sym typeface="Roboto"/>
              </a:rPr>
              <a:t>Farklı</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fiziksel</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gelişim</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gösteren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çocuklar</a:t>
            </a:r>
            <a:endParaRPr lang="en-US" sz="3449" dirty="0">
              <a:solidFill>
                <a:srgbClr val="454B64"/>
              </a:solidFill>
              <a:latin typeface="Roboto"/>
              <a:ea typeface="Roboto"/>
              <a:cs typeface="Roboto"/>
              <a:sym typeface="Roboto"/>
            </a:endParaRPr>
          </a:p>
          <a:p>
            <a:pPr marL="457200" indent="-457200">
              <a:lnSpc>
                <a:spcPct val="150000"/>
              </a:lnSpc>
              <a:spcBef>
                <a:spcPct val="0"/>
              </a:spcBef>
              <a:buFont typeface="Wingdings" panose="05000000000000000000" pitchFamily="2" charset="2"/>
              <a:buChar char="Ø"/>
            </a:pP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Dezavantantajlı</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gruplar</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örn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fiziksel</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veya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zihinsel</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engeli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olan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dil</a:t>
            </a:r>
            <a:r>
              <a:rPr lang="en-US" sz="3449" dirty="0">
                <a:solidFill>
                  <a:srgbClr val="454B64"/>
                </a:solidFill>
                <a:latin typeface="Roboto"/>
                <a:ea typeface="Roboto"/>
                <a:cs typeface="Roboto"/>
                <a:sym typeface="Roboto"/>
              </a:rPr>
              <a:t>/</a:t>
            </a:r>
            <a:r>
              <a:rPr lang="en-US" sz="3449" dirty="0" err="1">
                <a:solidFill>
                  <a:srgbClr val="454B64"/>
                </a:solidFill>
                <a:latin typeface="Roboto"/>
                <a:ea typeface="Roboto"/>
                <a:cs typeface="Roboto"/>
                <a:sym typeface="Roboto"/>
              </a:rPr>
              <a:t>aksanı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farklı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olanlar</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göçmen</a:t>
            </a:r>
            <a:r>
              <a:rPr lang="en-US" sz="3449" dirty="0">
                <a:solidFill>
                  <a:srgbClr val="454B64"/>
                </a:solidFill>
                <a:latin typeface="Roboto"/>
                <a:ea typeface="Roboto"/>
                <a:cs typeface="Roboto"/>
                <a:sym typeface="Roboto"/>
              </a:rPr>
              <a:t>/</a:t>
            </a:r>
            <a:r>
              <a:rPr lang="en-US" sz="3449" dirty="0" err="1">
                <a:solidFill>
                  <a:srgbClr val="454B64"/>
                </a:solidFill>
                <a:latin typeface="Roboto"/>
                <a:ea typeface="Roboto"/>
                <a:cs typeface="Roboto"/>
                <a:sym typeface="Roboto"/>
              </a:rPr>
              <a:t>etnik</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azınlık</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gruba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üye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olanlar</a:t>
            </a:r>
            <a:r>
              <a:rPr lang="en-US" sz="3449" dirty="0">
                <a:solidFill>
                  <a:srgbClr val="454B64"/>
                </a:solidFill>
                <a:latin typeface="Roboto"/>
                <a:ea typeface="Roboto"/>
                <a:cs typeface="Roboto"/>
                <a:sym typeface="Roboto"/>
              </a:rPr>
              <a:t>)</a:t>
            </a:r>
          </a:p>
        </p:txBody>
      </p:sp>
    </p:spTree>
    <p:extLst>
      <p:ext uri="{BB962C8B-B14F-4D97-AF65-F5344CB8AC3E}">
        <p14:creationId xmlns:p14="http://schemas.microsoft.com/office/powerpoint/2010/main" val="2471897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908817" y="1707741"/>
            <a:ext cx="12224162" cy="8953078"/>
          </a:xfrm>
          <a:custGeom>
            <a:avLst/>
            <a:gdLst/>
            <a:ahLst/>
            <a:cxnLst/>
            <a:rect l="l" t="t" r="r" b="b"/>
            <a:pathLst>
              <a:path w="12224162" h="8953078">
                <a:moveTo>
                  <a:pt x="0" y="0"/>
                </a:moveTo>
                <a:lnTo>
                  <a:pt x="12224162" y="0"/>
                </a:lnTo>
                <a:lnTo>
                  <a:pt x="12224162" y="8953078"/>
                </a:lnTo>
                <a:lnTo>
                  <a:pt x="0" y="89530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2569697" y="160067"/>
            <a:ext cx="14300534" cy="2912109"/>
          </a:xfrm>
          <a:custGeom>
            <a:avLst/>
            <a:gdLst/>
            <a:ahLst/>
            <a:cxnLst/>
            <a:rect l="l" t="t" r="r" b="b"/>
            <a:pathLst>
              <a:path w="14300534" h="2912109">
                <a:moveTo>
                  <a:pt x="0" y="0"/>
                </a:moveTo>
                <a:lnTo>
                  <a:pt x="14300534" y="0"/>
                </a:lnTo>
                <a:lnTo>
                  <a:pt x="14300534" y="2912108"/>
                </a:lnTo>
                <a:lnTo>
                  <a:pt x="0" y="291210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815099" y="126197"/>
            <a:ext cx="11703234" cy="2282101"/>
          </a:xfrm>
          <a:prstGeom prst="rect">
            <a:avLst/>
          </a:prstGeom>
        </p:spPr>
        <p:txBody>
          <a:bodyPr lIns="0" tIns="0" rIns="0" bIns="0" rtlCol="0" anchor="t">
            <a:spAutoFit/>
          </a:bodyPr>
          <a:lstStyle/>
          <a:p>
            <a:pPr algn="ctr">
              <a:lnSpc>
                <a:spcPts val="9132"/>
              </a:lnSpc>
            </a:pPr>
            <a:r>
              <a:rPr lang="en-US" sz="6523">
                <a:solidFill>
                  <a:srgbClr val="454B64"/>
                </a:solidFill>
                <a:latin typeface="Just Another Hand"/>
                <a:ea typeface="Just Another Hand"/>
                <a:cs typeface="Just Another Hand"/>
                <a:sym typeface="Just Another Hand"/>
              </a:rPr>
              <a:t>Hem akran zorbalığı yapan hem de bu olaya maruz kalan öğrencilerin özellikleri nelerdir? </a:t>
            </a:r>
          </a:p>
        </p:txBody>
      </p:sp>
      <p:sp>
        <p:nvSpPr>
          <p:cNvPr id="12" name="TextBox 12"/>
          <p:cNvSpPr txBox="1"/>
          <p:nvPr/>
        </p:nvSpPr>
        <p:spPr>
          <a:xfrm>
            <a:off x="2624551" y="3408641"/>
            <a:ext cx="11893782" cy="6572684"/>
          </a:xfrm>
          <a:prstGeom prst="rect">
            <a:avLst/>
          </a:prstGeom>
        </p:spPr>
        <p:txBody>
          <a:bodyPr lIns="0" tIns="0" rIns="0" bIns="0" rtlCol="0" anchor="t">
            <a:spAutoFit/>
          </a:bodyPr>
          <a:lstStyle/>
          <a:p>
            <a:pPr marL="571500" indent="-571500">
              <a:lnSpc>
                <a:spcPts val="5221"/>
              </a:lnSpc>
              <a:buFont typeface="Wingdings" panose="05000000000000000000" pitchFamily="2" charset="2"/>
              <a:buChar char="ü"/>
            </a:pPr>
            <a:r>
              <a:rPr lang="en-US" sz="3729" dirty="0" err="1">
                <a:solidFill>
                  <a:srgbClr val="454B64"/>
                </a:solidFill>
                <a:latin typeface="Roboto"/>
                <a:ea typeface="Roboto"/>
                <a:cs typeface="Roboto"/>
                <a:sym typeface="Roboto"/>
              </a:rPr>
              <a:t>Zorbalık</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rolleri</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arasında</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en</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riskli</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grup</a:t>
            </a:r>
            <a:endParaRPr lang="en-US" sz="3729" dirty="0">
              <a:solidFill>
                <a:srgbClr val="454B64"/>
              </a:solidFill>
              <a:latin typeface="Roboto"/>
              <a:ea typeface="Roboto"/>
              <a:cs typeface="Roboto"/>
              <a:sym typeface="Roboto"/>
            </a:endParaRPr>
          </a:p>
          <a:p>
            <a:pPr marL="571500" indent="-571500">
              <a:lnSpc>
                <a:spcPts val="5221"/>
              </a:lnSpc>
              <a:buFont typeface="Wingdings" panose="05000000000000000000" pitchFamily="2" charset="2"/>
              <a:buChar char="ü"/>
            </a:pPr>
            <a:r>
              <a:rPr lang="en-US" sz="3729" dirty="0">
                <a:solidFill>
                  <a:srgbClr val="454B64"/>
                </a:solidFill>
                <a:latin typeface="Roboto"/>
                <a:ea typeface="Roboto"/>
                <a:cs typeface="Roboto"/>
                <a:sym typeface="Roboto"/>
              </a:rPr>
              <a:t> </a:t>
            </a:r>
            <a:r>
              <a:rPr lang="en-US" sz="3729" dirty="0" err="1" smtClean="0">
                <a:solidFill>
                  <a:srgbClr val="454B64"/>
                </a:solidFill>
                <a:latin typeface="Roboto"/>
                <a:ea typeface="Roboto"/>
                <a:cs typeface="Roboto"/>
                <a:sym typeface="Roboto"/>
              </a:rPr>
              <a:t>Kendisinden</a:t>
            </a:r>
            <a:r>
              <a:rPr lang="en-US" sz="3729" dirty="0" smtClean="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güçlü</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olanların</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zorbaca</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davranışlarına</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maruz</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kalan</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ve</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kendisinden</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daha</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güçsüz</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olana</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zorbalık</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yapan</a:t>
            </a:r>
            <a:r>
              <a:rPr lang="en-US" sz="3729" dirty="0">
                <a:solidFill>
                  <a:srgbClr val="454B64"/>
                </a:solidFill>
                <a:latin typeface="Roboto"/>
                <a:ea typeface="Roboto"/>
                <a:cs typeface="Roboto"/>
                <a:sym typeface="Roboto"/>
              </a:rPr>
              <a:t> </a:t>
            </a:r>
          </a:p>
          <a:p>
            <a:pPr marL="571500" indent="-571500">
              <a:lnSpc>
                <a:spcPts val="5221"/>
              </a:lnSpc>
              <a:buFont typeface="Wingdings" panose="05000000000000000000" pitchFamily="2" charset="2"/>
              <a:buChar char="ü"/>
            </a:pPr>
            <a:r>
              <a:rPr lang="en-US" sz="3729" dirty="0" err="1" smtClean="0">
                <a:solidFill>
                  <a:srgbClr val="454B64"/>
                </a:solidFill>
                <a:latin typeface="Roboto"/>
                <a:ea typeface="Roboto"/>
                <a:cs typeface="Roboto"/>
                <a:sym typeface="Roboto"/>
              </a:rPr>
              <a:t>Zorbalığa</a:t>
            </a:r>
            <a:r>
              <a:rPr lang="en-US" sz="3729" dirty="0" smtClean="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uğradığında</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öfkeli</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hissettiği</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için</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şiddete</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başvuran</a:t>
            </a:r>
            <a:r>
              <a:rPr lang="en-US" sz="3729" dirty="0">
                <a:solidFill>
                  <a:srgbClr val="454B64"/>
                </a:solidFill>
                <a:latin typeface="Roboto"/>
                <a:ea typeface="Roboto"/>
                <a:cs typeface="Roboto"/>
                <a:sym typeface="Roboto"/>
              </a:rPr>
              <a:t> </a:t>
            </a:r>
          </a:p>
          <a:p>
            <a:pPr marL="571500" indent="-571500">
              <a:lnSpc>
                <a:spcPts val="5221"/>
              </a:lnSpc>
              <a:buFont typeface="Wingdings" panose="05000000000000000000" pitchFamily="2" charset="2"/>
              <a:buChar char="ü"/>
            </a:pPr>
            <a:r>
              <a:rPr lang="en-US" sz="3729" dirty="0" err="1" smtClean="0">
                <a:solidFill>
                  <a:srgbClr val="454B64"/>
                </a:solidFill>
                <a:latin typeface="Roboto"/>
                <a:ea typeface="Roboto"/>
                <a:cs typeface="Roboto"/>
                <a:sym typeface="Roboto"/>
              </a:rPr>
              <a:t>Arkadaşları</a:t>
            </a:r>
            <a:r>
              <a:rPr lang="en-US" sz="3729" dirty="0" smtClean="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tarafından</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kolaylıkla</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kışkırtılabilen</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ve</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başkalarını</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kışkırtan</a:t>
            </a:r>
            <a:endParaRPr lang="en-US" sz="3729" dirty="0">
              <a:solidFill>
                <a:srgbClr val="454B64"/>
              </a:solidFill>
              <a:latin typeface="Roboto"/>
              <a:ea typeface="Roboto"/>
              <a:cs typeface="Roboto"/>
              <a:sym typeface="Roboto"/>
            </a:endParaRPr>
          </a:p>
          <a:p>
            <a:pPr marL="571500" indent="-571500">
              <a:lnSpc>
                <a:spcPts val="5221"/>
              </a:lnSpc>
              <a:buFont typeface="Wingdings" panose="05000000000000000000" pitchFamily="2" charset="2"/>
              <a:buChar char="ü"/>
            </a:pPr>
            <a:r>
              <a:rPr lang="en-US" sz="3729" dirty="0">
                <a:solidFill>
                  <a:srgbClr val="454B64"/>
                </a:solidFill>
                <a:latin typeface="Roboto"/>
                <a:ea typeface="Roboto"/>
                <a:cs typeface="Roboto"/>
                <a:sym typeface="Roboto"/>
              </a:rPr>
              <a:t> </a:t>
            </a:r>
            <a:r>
              <a:rPr lang="en-US" sz="3729" dirty="0" err="1" smtClean="0">
                <a:solidFill>
                  <a:srgbClr val="454B64"/>
                </a:solidFill>
                <a:latin typeface="Roboto"/>
                <a:ea typeface="Roboto"/>
                <a:cs typeface="Roboto"/>
                <a:sym typeface="Roboto"/>
              </a:rPr>
              <a:t>Aceleci</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öfkeli</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çabuk</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sinirlenen</a:t>
            </a:r>
            <a:endParaRPr lang="en-US" sz="3729" dirty="0">
              <a:solidFill>
                <a:srgbClr val="454B64"/>
              </a:solidFill>
              <a:latin typeface="Roboto"/>
              <a:ea typeface="Roboto"/>
              <a:cs typeface="Roboto"/>
              <a:sym typeface="Roboto"/>
            </a:endParaRPr>
          </a:p>
          <a:p>
            <a:pPr marL="571500" indent="-571500">
              <a:lnSpc>
                <a:spcPts val="5221"/>
              </a:lnSpc>
              <a:spcBef>
                <a:spcPct val="0"/>
              </a:spcBef>
              <a:buFont typeface="Wingdings" panose="05000000000000000000" pitchFamily="2" charset="2"/>
              <a:buChar char="ü"/>
            </a:pPr>
            <a:r>
              <a:rPr lang="tr-TR" sz="3729" dirty="0">
                <a:solidFill>
                  <a:srgbClr val="454B64"/>
                </a:solidFill>
                <a:latin typeface="Roboto"/>
                <a:ea typeface="Roboto"/>
                <a:cs typeface="Roboto"/>
                <a:sym typeface="Roboto"/>
              </a:rPr>
              <a:t> </a:t>
            </a:r>
            <a:r>
              <a:rPr lang="en-US" sz="3729" dirty="0" err="1" smtClean="0">
                <a:solidFill>
                  <a:srgbClr val="454B64"/>
                </a:solidFill>
                <a:latin typeface="Roboto"/>
                <a:ea typeface="Roboto"/>
                <a:cs typeface="Roboto"/>
                <a:sym typeface="Roboto"/>
              </a:rPr>
              <a:t>Düşük</a:t>
            </a:r>
            <a:r>
              <a:rPr lang="en-US" sz="3729" dirty="0" smtClean="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psikososyal</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uyum</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sürecine</a:t>
            </a:r>
            <a:r>
              <a:rPr lang="en-US" sz="3729" dirty="0">
                <a:solidFill>
                  <a:srgbClr val="454B64"/>
                </a:solidFill>
                <a:latin typeface="Roboto"/>
                <a:ea typeface="Roboto"/>
                <a:cs typeface="Roboto"/>
                <a:sym typeface="Roboto"/>
              </a:rPr>
              <a:t> </a:t>
            </a:r>
            <a:r>
              <a:rPr lang="en-US" sz="3729" dirty="0" err="1">
                <a:solidFill>
                  <a:srgbClr val="454B64"/>
                </a:solidFill>
                <a:latin typeface="Roboto"/>
                <a:ea typeface="Roboto"/>
                <a:cs typeface="Roboto"/>
                <a:sym typeface="Roboto"/>
              </a:rPr>
              <a:t>sahip</a:t>
            </a:r>
            <a:endParaRPr lang="en-US" sz="3729" dirty="0">
              <a:solidFill>
                <a:srgbClr val="454B64"/>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366843" y="2254077"/>
            <a:ext cx="12224162" cy="8953078"/>
          </a:xfrm>
          <a:custGeom>
            <a:avLst/>
            <a:gdLst/>
            <a:ahLst/>
            <a:cxnLst/>
            <a:rect l="l" t="t" r="r" b="b"/>
            <a:pathLst>
              <a:path w="12224162" h="8953078">
                <a:moveTo>
                  <a:pt x="0" y="0"/>
                </a:moveTo>
                <a:lnTo>
                  <a:pt x="12224162" y="0"/>
                </a:lnTo>
                <a:lnTo>
                  <a:pt x="12224162" y="8953078"/>
                </a:lnTo>
                <a:lnTo>
                  <a:pt x="0" y="89530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24803" y="-122132"/>
            <a:ext cx="14300534" cy="2912109"/>
          </a:xfrm>
          <a:custGeom>
            <a:avLst/>
            <a:gdLst/>
            <a:ahLst/>
            <a:cxnLst/>
            <a:rect l="l" t="t" r="r" b="b"/>
            <a:pathLst>
              <a:path w="14300534" h="2912109">
                <a:moveTo>
                  <a:pt x="0" y="0"/>
                </a:moveTo>
                <a:lnTo>
                  <a:pt x="14300534" y="0"/>
                </a:lnTo>
                <a:lnTo>
                  <a:pt x="14300534" y="2912108"/>
                </a:lnTo>
                <a:lnTo>
                  <a:pt x="0" y="291210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523453" y="876300"/>
            <a:ext cx="11703234" cy="1311324"/>
          </a:xfrm>
          <a:prstGeom prst="rect">
            <a:avLst/>
          </a:prstGeom>
        </p:spPr>
        <p:txBody>
          <a:bodyPr lIns="0" tIns="0" rIns="0" bIns="0" rtlCol="0" anchor="t">
            <a:spAutoFit/>
          </a:bodyPr>
          <a:lstStyle/>
          <a:p>
            <a:pPr algn="ctr">
              <a:lnSpc>
                <a:spcPts val="10672"/>
              </a:lnSpc>
            </a:pPr>
            <a:r>
              <a:rPr lang="en-US" sz="7623">
                <a:solidFill>
                  <a:srgbClr val="454B64"/>
                </a:solidFill>
                <a:latin typeface="Just Another Hand"/>
                <a:ea typeface="Just Another Hand"/>
                <a:cs typeface="Just Another Hand"/>
                <a:sym typeface="Just Another Hand"/>
              </a:rPr>
              <a:t>İzleyicilerin Özellikleri Nelerdir?</a:t>
            </a:r>
          </a:p>
        </p:txBody>
      </p:sp>
      <p:sp>
        <p:nvSpPr>
          <p:cNvPr id="12" name="TextBox 12"/>
          <p:cNvSpPr txBox="1"/>
          <p:nvPr/>
        </p:nvSpPr>
        <p:spPr>
          <a:xfrm>
            <a:off x="1930144" y="3657107"/>
            <a:ext cx="11071999" cy="5334794"/>
          </a:xfrm>
          <a:prstGeom prst="rect">
            <a:avLst/>
          </a:prstGeom>
        </p:spPr>
        <p:txBody>
          <a:bodyPr wrap="square" lIns="0" tIns="0" rIns="0" bIns="0" rtlCol="0" anchor="t">
            <a:spAutoFit/>
          </a:bodyPr>
          <a:lstStyle/>
          <a:p>
            <a:pPr marL="571500" indent="-571500">
              <a:lnSpc>
                <a:spcPts val="5237"/>
              </a:lnSpc>
              <a:buFont typeface="Wingdings" panose="05000000000000000000" pitchFamily="2" charset="2"/>
              <a:buChar char="Ø"/>
            </a:pPr>
            <a:r>
              <a:rPr lang="en-US" sz="2800" dirty="0" err="1">
                <a:solidFill>
                  <a:srgbClr val="454B64"/>
                </a:solidFill>
                <a:latin typeface="Roboto"/>
                <a:ea typeface="Roboto"/>
                <a:cs typeface="Roboto"/>
                <a:sym typeface="Roboto"/>
              </a:rPr>
              <a:t>Zorbayı</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destekleyen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onu</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alkışlayarak</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mimikleri</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ile</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veya</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sözel</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olarak</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bu</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davranışları</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onaylayan</a:t>
            </a:r>
            <a:r>
              <a:rPr lang="en-US" sz="2800" dirty="0">
                <a:solidFill>
                  <a:srgbClr val="454B64"/>
                </a:solidFill>
                <a:latin typeface="Roboto"/>
                <a:ea typeface="Roboto"/>
                <a:cs typeface="Roboto"/>
                <a:sym typeface="Roboto"/>
              </a:rPr>
              <a:t>)</a:t>
            </a:r>
          </a:p>
          <a:p>
            <a:pPr marL="571500" indent="-571500">
              <a:lnSpc>
                <a:spcPts val="5237"/>
              </a:lnSpc>
              <a:buFont typeface="Wingdings" panose="05000000000000000000" pitchFamily="2" charset="2"/>
              <a:buChar char="Ø"/>
            </a:pPr>
            <a:r>
              <a:rPr lang="en-US" sz="2800" dirty="0" smtClean="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Bir</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gün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kendisinin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başına</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geleceğini</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düşünen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ve</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bundan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dolayı</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akran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zorbalığına</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uğrayan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kişiyi</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korumaya</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yönelik</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herhangi</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bir</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müdahalede</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bulunmayan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olay</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yerinden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uzaklaşan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veya</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olayı</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sessizce</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izleyen</a:t>
            </a:r>
            <a:r>
              <a:rPr lang="en-US" sz="2800" dirty="0">
                <a:solidFill>
                  <a:srgbClr val="454B64"/>
                </a:solidFill>
                <a:latin typeface="Roboto"/>
                <a:ea typeface="Roboto"/>
                <a:cs typeface="Roboto"/>
                <a:sym typeface="Roboto"/>
              </a:rPr>
              <a:t>)</a:t>
            </a:r>
          </a:p>
          <a:p>
            <a:pPr marL="571500" indent="-571500">
              <a:lnSpc>
                <a:spcPts val="5237"/>
              </a:lnSpc>
              <a:spcBef>
                <a:spcPct val="0"/>
              </a:spcBef>
              <a:buFont typeface="Wingdings" panose="05000000000000000000" pitchFamily="2" charset="2"/>
              <a:buChar char="Ø"/>
            </a:pPr>
            <a:r>
              <a:rPr lang="en-US" sz="2800" dirty="0" err="1" smtClean="0">
                <a:solidFill>
                  <a:srgbClr val="454B64"/>
                </a:solidFill>
                <a:latin typeface="Roboto"/>
                <a:ea typeface="Roboto"/>
                <a:cs typeface="Roboto"/>
                <a:sym typeface="Roboto"/>
              </a:rPr>
              <a:t>Zorbalığa</a:t>
            </a:r>
            <a:r>
              <a:rPr lang="en-US" sz="2800" dirty="0" smtClean="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maruz</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kalan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kişiyi</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koruyan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çünkü</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kendisinin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başına</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gelmeyeceğinden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emin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olan</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genelde</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popüler</a:t>
            </a:r>
            <a:r>
              <a:rPr lang="en-US" sz="2800" dirty="0">
                <a:solidFill>
                  <a:srgbClr val="454B64"/>
                </a:solidFill>
                <a:latin typeface="Roboto"/>
                <a:ea typeface="Roboto"/>
                <a:cs typeface="Roboto"/>
                <a:sym typeface="Roboto"/>
              </a:rPr>
              <a:t> </a:t>
            </a:r>
            <a:r>
              <a:rPr lang="en-US" sz="2800" dirty="0" err="1">
                <a:solidFill>
                  <a:srgbClr val="454B64"/>
                </a:solidFill>
                <a:latin typeface="Roboto"/>
                <a:ea typeface="Roboto"/>
                <a:cs typeface="Roboto"/>
                <a:sym typeface="Roboto"/>
              </a:rPr>
              <a:t>çocuklar</a:t>
            </a:r>
            <a:r>
              <a:rPr lang="en-US" sz="2800" dirty="0">
                <a:solidFill>
                  <a:srgbClr val="454B64"/>
                </a:solidFill>
                <a:latin typeface="Roboto"/>
                <a:ea typeface="Roboto"/>
                <a:cs typeface="Roboto"/>
                <a:sym typeface="Roboto"/>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01671" y="1028700"/>
            <a:ext cx="9752577" cy="1985979"/>
          </a:xfrm>
          <a:custGeom>
            <a:avLst/>
            <a:gdLst/>
            <a:ahLst/>
            <a:cxnLst/>
            <a:rect l="l" t="t" r="r" b="b"/>
            <a:pathLst>
              <a:path w="9752577" h="1985979">
                <a:moveTo>
                  <a:pt x="0" y="0"/>
                </a:moveTo>
                <a:lnTo>
                  <a:pt x="9752576" y="0"/>
                </a:lnTo>
                <a:lnTo>
                  <a:pt x="9752576" y="1985979"/>
                </a:lnTo>
                <a:lnTo>
                  <a:pt x="0" y="19859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3497192" y="4872054"/>
            <a:ext cx="11436296" cy="2328846"/>
          </a:xfrm>
          <a:custGeom>
            <a:avLst/>
            <a:gdLst/>
            <a:ahLst/>
            <a:cxnLst/>
            <a:rect l="l" t="t" r="r" b="b"/>
            <a:pathLst>
              <a:path w="11436296" h="2328846">
                <a:moveTo>
                  <a:pt x="0" y="0"/>
                </a:moveTo>
                <a:lnTo>
                  <a:pt x="11436296" y="0"/>
                </a:lnTo>
                <a:lnTo>
                  <a:pt x="11436296" y="2328846"/>
                </a:lnTo>
                <a:lnTo>
                  <a:pt x="0" y="23288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2435275" y="3248650"/>
            <a:ext cx="12285368" cy="6680037"/>
          </a:xfrm>
          <a:custGeom>
            <a:avLst/>
            <a:gdLst/>
            <a:ahLst/>
            <a:cxnLst/>
            <a:rect l="l" t="t" r="r" b="b"/>
            <a:pathLst>
              <a:path w="12285368" h="6680037">
                <a:moveTo>
                  <a:pt x="0" y="0"/>
                </a:moveTo>
                <a:lnTo>
                  <a:pt x="12285368" y="0"/>
                </a:lnTo>
                <a:lnTo>
                  <a:pt x="12285368" y="6680037"/>
                </a:lnTo>
                <a:lnTo>
                  <a:pt x="0" y="6680037"/>
                </a:lnTo>
                <a:lnTo>
                  <a:pt x="0" y="0"/>
                </a:lnTo>
                <a:close/>
              </a:path>
            </a:pathLst>
          </a:custGeom>
          <a:blipFill>
            <a:blip r:embed="rId12"/>
            <a:stretch>
              <a:fillRect/>
            </a:stretch>
          </a:blipFill>
        </p:spPr>
      </p:sp>
      <p:sp>
        <p:nvSpPr>
          <p:cNvPr id="9" name="TextBox 9"/>
          <p:cNvSpPr txBox="1"/>
          <p:nvPr/>
        </p:nvSpPr>
        <p:spPr>
          <a:xfrm>
            <a:off x="4833753" y="1373132"/>
            <a:ext cx="7650305"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ZORBALIĞI HAKKINDA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01671" y="216143"/>
            <a:ext cx="9752577" cy="1985979"/>
          </a:xfrm>
          <a:custGeom>
            <a:avLst/>
            <a:gdLst/>
            <a:ahLst/>
            <a:cxnLst/>
            <a:rect l="l" t="t" r="r" b="b"/>
            <a:pathLst>
              <a:path w="9752577" h="1985979">
                <a:moveTo>
                  <a:pt x="0" y="0"/>
                </a:moveTo>
                <a:lnTo>
                  <a:pt x="9752576" y="0"/>
                </a:lnTo>
                <a:lnTo>
                  <a:pt x="9752576" y="1985979"/>
                </a:lnTo>
                <a:lnTo>
                  <a:pt x="0" y="19859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3497192" y="4872054"/>
            <a:ext cx="11436296" cy="2328846"/>
          </a:xfrm>
          <a:custGeom>
            <a:avLst/>
            <a:gdLst/>
            <a:ahLst/>
            <a:cxnLst/>
            <a:rect l="l" t="t" r="r" b="b"/>
            <a:pathLst>
              <a:path w="11436296" h="2328846">
                <a:moveTo>
                  <a:pt x="0" y="0"/>
                </a:moveTo>
                <a:lnTo>
                  <a:pt x="11436296" y="0"/>
                </a:lnTo>
                <a:lnTo>
                  <a:pt x="11436296" y="2328846"/>
                </a:lnTo>
                <a:lnTo>
                  <a:pt x="0" y="23288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3048000" y="2665128"/>
            <a:ext cx="11545936" cy="6720551"/>
          </a:xfrm>
          <a:custGeom>
            <a:avLst/>
            <a:gdLst/>
            <a:ahLst/>
            <a:cxnLst/>
            <a:rect l="l" t="t" r="r" b="b"/>
            <a:pathLst>
              <a:path w="11545936" h="6720551">
                <a:moveTo>
                  <a:pt x="0" y="0"/>
                </a:moveTo>
                <a:lnTo>
                  <a:pt x="11545936" y="0"/>
                </a:lnTo>
                <a:lnTo>
                  <a:pt x="11545936" y="6720551"/>
                </a:lnTo>
                <a:lnTo>
                  <a:pt x="0" y="6720551"/>
                </a:lnTo>
                <a:lnTo>
                  <a:pt x="0" y="0"/>
                </a:lnTo>
                <a:close/>
              </a:path>
            </a:pathLst>
          </a:custGeom>
          <a:blipFill>
            <a:blip r:embed="rId12"/>
            <a:stretch>
              <a:fillRect t="-458" b="-458"/>
            </a:stretch>
          </a:blipFill>
        </p:spPr>
      </p:sp>
      <p:sp>
        <p:nvSpPr>
          <p:cNvPr id="9" name="TextBox 9"/>
          <p:cNvSpPr txBox="1"/>
          <p:nvPr/>
        </p:nvSpPr>
        <p:spPr>
          <a:xfrm>
            <a:off x="4833753" y="1373132"/>
            <a:ext cx="7650305"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ZORBALIĞI HAKKINDA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01671" y="1028700"/>
            <a:ext cx="9752577" cy="1985979"/>
          </a:xfrm>
          <a:custGeom>
            <a:avLst/>
            <a:gdLst/>
            <a:ahLst/>
            <a:cxnLst/>
            <a:rect l="l" t="t" r="r" b="b"/>
            <a:pathLst>
              <a:path w="9752577" h="1985979">
                <a:moveTo>
                  <a:pt x="0" y="0"/>
                </a:moveTo>
                <a:lnTo>
                  <a:pt x="9752576" y="0"/>
                </a:lnTo>
                <a:lnTo>
                  <a:pt x="9752576" y="1985979"/>
                </a:lnTo>
                <a:lnTo>
                  <a:pt x="0" y="19859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3010859" y="3506429"/>
            <a:ext cx="12241858" cy="6286360"/>
          </a:xfrm>
          <a:custGeom>
            <a:avLst/>
            <a:gdLst/>
            <a:ahLst/>
            <a:cxnLst/>
            <a:rect l="l" t="t" r="r" b="b"/>
            <a:pathLst>
              <a:path w="12241858" h="6286360">
                <a:moveTo>
                  <a:pt x="0" y="0"/>
                </a:moveTo>
                <a:lnTo>
                  <a:pt x="12241858" y="0"/>
                </a:lnTo>
                <a:lnTo>
                  <a:pt x="12241858" y="6286360"/>
                </a:lnTo>
                <a:lnTo>
                  <a:pt x="0" y="6286360"/>
                </a:lnTo>
                <a:lnTo>
                  <a:pt x="0" y="0"/>
                </a:lnTo>
                <a:close/>
              </a:path>
            </a:pathLst>
          </a:custGeom>
          <a:blipFill>
            <a:blip r:embed="rId10"/>
            <a:stretch>
              <a:fillRect/>
            </a:stretch>
          </a:blipFill>
        </p:spPr>
      </p:sp>
      <p:sp>
        <p:nvSpPr>
          <p:cNvPr id="8" name="TextBox 8"/>
          <p:cNvSpPr txBox="1"/>
          <p:nvPr/>
        </p:nvSpPr>
        <p:spPr>
          <a:xfrm>
            <a:off x="4833753" y="1373132"/>
            <a:ext cx="7650305"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ZORBALIĞI HAKKINDA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01671" y="1028700"/>
            <a:ext cx="10769391" cy="2193040"/>
          </a:xfrm>
          <a:custGeom>
            <a:avLst/>
            <a:gdLst/>
            <a:ahLst/>
            <a:cxnLst/>
            <a:rect l="l" t="t" r="r" b="b"/>
            <a:pathLst>
              <a:path w="10769391" h="2193040">
                <a:moveTo>
                  <a:pt x="0" y="0"/>
                </a:moveTo>
                <a:lnTo>
                  <a:pt x="10769391" y="0"/>
                </a:lnTo>
                <a:lnTo>
                  <a:pt x="10769391"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701671" y="1373132"/>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Zorbalığının Dünya’daki ve Türkiye’deki Yaygınlığı</a:t>
            </a:r>
          </a:p>
        </p:txBody>
      </p:sp>
      <p:sp>
        <p:nvSpPr>
          <p:cNvPr id="8" name="TextBox 8"/>
          <p:cNvSpPr txBox="1"/>
          <p:nvPr/>
        </p:nvSpPr>
        <p:spPr>
          <a:xfrm>
            <a:off x="2116693" y="4758353"/>
            <a:ext cx="14054614" cy="2177647"/>
          </a:xfrm>
          <a:prstGeom prst="rect">
            <a:avLst/>
          </a:prstGeom>
        </p:spPr>
        <p:txBody>
          <a:bodyPr lIns="0" tIns="0" rIns="0" bIns="0" rtlCol="0" anchor="t">
            <a:spAutoFit/>
          </a:bodyPr>
          <a:lstStyle/>
          <a:p>
            <a:pPr algn="ctr">
              <a:lnSpc>
                <a:spcPts val="5772"/>
              </a:lnSpc>
              <a:spcBef>
                <a:spcPct val="0"/>
              </a:spcBef>
            </a:pPr>
            <a:r>
              <a:rPr lang="en-US" sz="4123" b="1" i="1" dirty="0" err="1">
                <a:solidFill>
                  <a:srgbClr val="454B64"/>
                </a:solidFill>
                <a:latin typeface="Roboto"/>
                <a:ea typeface="Roboto"/>
                <a:cs typeface="Roboto"/>
                <a:sym typeface="Roboto"/>
              </a:rPr>
              <a:t>Araştırmalara</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göre</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akran</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zorbalığı</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olayları</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ilkokul</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düzeyinde</a:t>
            </a:r>
            <a:r>
              <a:rPr lang="en-US" sz="4123" b="1" i="1" dirty="0">
                <a:solidFill>
                  <a:srgbClr val="454B64"/>
                </a:solidFill>
                <a:latin typeface="Roboto"/>
                <a:ea typeface="Roboto"/>
                <a:cs typeface="Roboto"/>
                <a:sym typeface="Roboto"/>
              </a:rPr>
              <a:t> </a:t>
            </a:r>
          </a:p>
          <a:p>
            <a:pPr algn="ctr">
              <a:lnSpc>
                <a:spcPts val="5772"/>
              </a:lnSpc>
              <a:spcBef>
                <a:spcPct val="0"/>
              </a:spcBef>
            </a:pP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Dünyadaki</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farklı</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ülkelerde</a:t>
            </a:r>
            <a:r>
              <a:rPr lang="en-US" sz="4123" b="1" i="1" dirty="0">
                <a:solidFill>
                  <a:srgbClr val="454B64"/>
                </a:solidFill>
                <a:latin typeface="Roboto"/>
                <a:ea typeface="Roboto"/>
                <a:cs typeface="Roboto"/>
                <a:sym typeface="Roboto"/>
              </a:rPr>
              <a:t> %12 </a:t>
            </a:r>
            <a:r>
              <a:rPr lang="en-US" sz="4123" b="1" i="1" dirty="0" err="1">
                <a:solidFill>
                  <a:srgbClr val="454B64"/>
                </a:solidFill>
                <a:latin typeface="Roboto"/>
                <a:ea typeface="Roboto"/>
                <a:cs typeface="Roboto"/>
                <a:sym typeface="Roboto"/>
              </a:rPr>
              <a:t>ile</a:t>
            </a:r>
            <a:r>
              <a:rPr lang="en-US" sz="4123" b="1" i="1" dirty="0">
                <a:solidFill>
                  <a:srgbClr val="454B64"/>
                </a:solidFill>
                <a:latin typeface="Roboto"/>
                <a:ea typeface="Roboto"/>
                <a:cs typeface="Roboto"/>
                <a:sym typeface="Roboto"/>
              </a:rPr>
              <a:t> %55 </a:t>
            </a:r>
            <a:r>
              <a:rPr lang="en-US" sz="4123" b="1" i="1" dirty="0" err="1">
                <a:solidFill>
                  <a:srgbClr val="454B64"/>
                </a:solidFill>
                <a:latin typeface="Roboto"/>
                <a:ea typeface="Roboto"/>
                <a:cs typeface="Roboto"/>
                <a:sym typeface="Roboto"/>
              </a:rPr>
              <a:t>arasında</a:t>
            </a:r>
            <a:endParaRPr lang="en-US" sz="4123" b="1" i="1" dirty="0">
              <a:solidFill>
                <a:srgbClr val="454B64"/>
              </a:solidFill>
              <a:latin typeface="Roboto"/>
              <a:ea typeface="Roboto"/>
              <a:cs typeface="Roboto"/>
              <a:sym typeface="Roboto"/>
            </a:endParaRPr>
          </a:p>
          <a:p>
            <a:pPr algn="ctr">
              <a:lnSpc>
                <a:spcPts val="5772"/>
              </a:lnSpc>
              <a:spcBef>
                <a:spcPct val="0"/>
              </a:spcBef>
            </a:pPr>
            <a:r>
              <a:rPr lang="en-US" sz="4123" b="1" i="1" dirty="0">
                <a:solidFill>
                  <a:srgbClr val="454B64"/>
                </a:solidFill>
                <a:latin typeface="Roboto"/>
                <a:ea typeface="Roboto"/>
                <a:cs typeface="Roboto"/>
                <a:sym typeface="Roboto"/>
              </a:rPr>
              <a:t> • </a:t>
            </a:r>
            <a:r>
              <a:rPr lang="en-US" sz="4123" b="1" i="1" dirty="0" err="1">
                <a:solidFill>
                  <a:srgbClr val="454B64"/>
                </a:solidFill>
                <a:latin typeface="Roboto"/>
                <a:ea typeface="Roboto"/>
                <a:cs typeface="Roboto"/>
                <a:sym typeface="Roboto"/>
              </a:rPr>
              <a:t>Ülkemizde</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ise</a:t>
            </a:r>
            <a:r>
              <a:rPr lang="en-US" sz="4123" b="1" i="1" dirty="0">
                <a:solidFill>
                  <a:srgbClr val="454B64"/>
                </a:solidFill>
                <a:latin typeface="Roboto"/>
                <a:ea typeface="Roboto"/>
                <a:cs typeface="Roboto"/>
                <a:sym typeface="Roboto"/>
              </a:rPr>
              <a:t> %5 </a:t>
            </a:r>
            <a:r>
              <a:rPr lang="en-US" sz="4123" b="1" i="1" dirty="0" err="1">
                <a:solidFill>
                  <a:srgbClr val="454B64"/>
                </a:solidFill>
                <a:latin typeface="Roboto"/>
                <a:ea typeface="Roboto"/>
                <a:cs typeface="Roboto"/>
                <a:sym typeface="Roboto"/>
              </a:rPr>
              <a:t>ile</a:t>
            </a:r>
            <a:r>
              <a:rPr lang="en-US" sz="4123" b="1" i="1" dirty="0">
                <a:solidFill>
                  <a:srgbClr val="454B64"/>
                </a:solidFill>
                <a:latin typeface="Roboto"/>
                <a:ea typeface="Roboto"/>
                <a:cs typeface="Roboto"/>
                <a:sym typeface="Roboto"/>
              </a:rPr>
              <a:t> %65 </a:t>
            </a:r>
            <a:r>
              <a:rPr lang="en-US" sz="4123" b="1" i="1" dirty="0" err="1">
                <a:solidFill>
                  <a:srgbClr val="454B64"/>
                </a:solidFill>
                <a:latin typeface="Roboto"/>
                <a:ea typeface="Roboto"/>
                <a:cs typeface="Roboto"/>
                <a:sym typeface="Roboto"/>
              </a:rPr>
              <a:t>arasında</a:t>
            </a:r>
            <a:r>
              <a:rPr lang="en-US" sz="4123" b="1" i="1" dirty="0">
                <a:solidFill>
                  <a:srgbClr val="454B64"/>
                </a:solidFill>
                <a:latin typeface="Roboto"/>
                <a:ea typeface="Roboto"/>
                <a:cs typeface="Roboto"/>
                <a:sym typeface="Roboto"/>
              </a:rPr>
              <a:t> </a:t>
            </a:r>
            <a:r>
              <a:rPr lang="en-US" sz="4123" b="1" i="1" dirty="0" err="1">
                <a:solidFill>
                  <a:srgbClr val="454B64"/>
                </a:solidFill>
                <a:latin typeface="Roboto"/>
                <a:ea typeface="Roboto"/>
                <a:cs typeface="Roboto"/>
                <a:sym typeface="Roboto"/>
              </a:rPr>
              <a:t>görülmektedir</a:t>
            </a:r>
            <a:endParaRPr lang="en-US" sz="4123" b="1" i="1" dirty="0">
              <a:solidFill>
                <a:srgbClr val="454B64"/>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01671" y="1028700"/>
            <a:ext cx="10769391" cy="2193040"/>
          </a:xfrm>
          <a:custGeom>
            <a:avLst/>
            <a:gdLst/>
            <a:ahLst/>
            <a:cxnLst/>
            <a:rect l="l" t="t" r="r" b="b"/>
            <a:pathLst>
              <a:path w="10769391" h="2193040">
                <a:moveTo>
                  <a:pt x="0" y="0"/>
                </a:moveTo>
                <a:lnTo>
                  <a:pt x="10769391" y="0"/>
                </a:lnTo>
                <a:lnTo>
                  <a:pt x="10769391"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701671" y="1373132"/>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Zorbalığının Dünya’daki ve Türkiye’deki Yaygınlığı</a:t>
            </a:r>
          </a:p>
        </p:txBody>
      </p:sp>
      <p:sp>
        <p:nvSpPr>
          <p:cNvPr id="8" name="TextBox 8"/>
          <p:cNvSpPr txBox="1"/>
          <p:nvPr/>
        </p:nvSpPr>
        <p:spPr>
          <a:xfrm>
            <a:off x="1230332" y="3538712"/>
            <a:ext cx="16009532" cy="1433854"/>
          </a:xfrm>
          <a:prstGeom prst="rect">
            <a:avLst/>
          </a:prstGeom>
        </p:spPr>
        <p:txBody>
          <a:bodyPr lIns="0" tIns="0" rIns="0" bIns="0" rtlCol="0" anchor="t">
            <a:spAutoFit/>
          </a:bodyPr>
          <a:lstStyle/>
          <a:p>
            <a:pPr algn="ctr">
              <a:lnSpc>
                <a:spcPts val="5772"/>
              </a:lnSpc>
            </a:pPr>
            <a:r>
              <a:rPr lang="en-US" sz="4123" b="1" dirty="0" err="1">
                <a:solidFill>
                  <a:srgbClr val="454B64"/>
                </a:solidFill>
                <a:latin typeface="Roboto"/>
                <a:ea typeface="Roboto"/>
                <a:cs typeface="Roboto"/>
                <a:sym typeface="Roboto"/>
              </a:rPr>
              <a:t>Akran</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zorbalığı</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ile</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karşılaşma</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riskinin</a:t>
            </a:r>
            <a:r>
              <a:rPr lang="en-US" sz="4123" b="1" dirty="0">
                <a:solidFill>
                  <a:srgbClr val="454B64"/>
                </a:solidFill>
                <a:latin typeface="Roboto"/>
                <a:ea typeface="Roboto"/>
                <a:cs typeface="Roboto"/>
                <a:sym typeface="Roboto"/>
              </a:rPr>
              <a:t> her </a:t>
            </a:r>
            <a:r>
              <a:rPr lang="en-US" sz="4123" b="1" dirty="0" err="1">
                <a:solidFill>
                  <a:srgbClr val="454B64"/>
                </a:solidFill>
                <a:latin typeface="Roboto"/>
                <a:ea typeface="Roboto"/>
                <a:cs typeface="Roboto"/>
                <a:sym typeface="Roboto"/>
              </a:rPr>
              <a:t>öğretim</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kademesinin</a:t>
            </a:r>
            <a:endParaRPr lang="en-US" sz="4123" b="1" dirty="0">
              <a:solidFill>
                <a:srgbClr val="454B64"/>
              </a:solidFill>
              <a:latin typeface="Roboto"/>
              <a:ea typeface="Roboto"/>
              <a:cs typeface="Roboto"/>
              <a:sym typeface="Roboto"/>
            </a:endParaRPr>
          </a:p>
          <a:p>
            <a:pPr algn="ctr">
              <a:lnSpc>
                <a:spcPts val="5772"/>
              </a:lnSpc>
              <a:spcBef>
                <a:spcPct val="0"/>
              </a:spcBef>
            </a:pPr>
            <a:r>
              <a:rPr lang="en-US" sz="4123" b="1" dirty="0">
                <a:solidFill>
                  <a:srgbClr val="454B64"/>
                </a:solidFill>
                <a:latin typeface="Roboto"/>
                <a:ea typeface="Roboto"/>
                <a:cs typeface="Roboto"/>
                <a:sym typeface="Roboto"/>
              </a:rPr>
              <a:t> ilk </a:t>
            </a:r>
            <a:r>
              <a:rPr lang="en-US" sz="4123" b="1" dirty="0" err="1">
                <a:solidFill>
                  <a:srgbClr val="454B64"/>
                </a:solidFill>
                <a:latin typeface="Roboto"/>
                <a:ea typeface="Roboto"/>
                <a:cs typeface="Roboto"/>
                <a:sym typeface="Roboto"/>
              </a:rPr>
              <a:t>yılında</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daha</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fazla</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olduğu</a:t>
            </a:r>
            <a:r>
              <a:rPr lang="en-US" sz="4123" b="1" dirty="0">
                <a:solidFill>
                  <a:srgbClr val="454B64"/>
                </a:solidFill>
                <a:latin typeface="Roboto"/>
                <a:ea typeface="Roboto"/>
                <a:cs typeface="Roboto"/>
                <a:sym typeface="Roboto"/>
              </a:rPr>
              <a:t> </a:t>
            </a:r>
            <a:r>
              <a:rPr lang="en-US" sz="4123" b="1" dirty="0" err="1">
                <a:solidFill>
                  <a:srgbClr val="454B64"/>
                </a:solidFill>
                <a:latin typeface="Roboto"/>
                <a:ea typeface="Roboto"/>
                <a:cs typeface="Roboto"/>
                <a:sym typeface="Roboto"/>
              </a:rPr>
              <a:t>bilinmektedir</a:t>
            </a:r>
            <a:r>
              <a:rPr lang="en-US" sz="4123" b="1" dirty="0">
                <a:solidFill>
                  <a:srgbClr val="454B64"/>
                </a:solidFill>
                <a:latin typeface="Roboto"/>
                <a:ea typeface="Roboto"/>
                <a:cs typeface="Roboto"/>
                <a:sym typeface="Roboto"/>
              </a:rPr>
              <a:t>.</a:t>
            </a:r>
          </a:p>
        </p:txBody>
      </p:sp>
      <p:sp>
        <p:nvSpPr>
          <p:cNvPr id="9" name="TextBox 9"/>
          <p:cNvSpPr txBox="1"/>
          <p:nvPr/>
        </p:nvSpPr>
        <p:spPr>
          <a:xfrm>
            <a:off x="1310221" y="5354891"/>
            <a:ext cx="15849755" cy="2207301"/>
          </a:xfrm>
          <a:prstGeom prst="rect">
            <a:avLst/>
          </a:prstGeom>
        </p:spPr>
        <p:txBody>
          <a:bodyPr lIns="0" tIns="0" rIns="0" bIns="0" rtlCol="0" anchor="t">
            <a:spAutoFit/>
          </a:bodyPr>
          <a:lstStyle/>
          <a:p>
            <a:pPr algn="ctr">
              <a:lnSpc>
                <a:spcPts val="5912"/>
              </a:lnSpc>
              <a:spcBef>
                <a:spcPct val="0"/>
              </a:spcBef>
            </a:pPr>
            <a:r>
              <a:rPr lang="en-US" sz="4223"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İlkokul</a:t>
            </a:r>
            <a:r>
              <a:rPr lang="en-US" sz="4223" b="1" dirty="0">
                <a:solidFill>
                  <a:srgbClr val="454B64"/>
                </a:solidFill>
                <a:latin typeface="Roboto"/>
                <a:ea typeface="Roboto"/>
                <a:cs typeface="Roboto"/>
                <a:sym typeface="Roboto"/>
              </a:rPr>
              <a:t> 1. </a:t>
            </a:r>
            <a:r>
              <a:rPr lang="en-US" sz="4223" b="1" dirty="0" err="1">
                <a:solidFill>
                  <a:srgbClr val="454B64"/>
                </a:solidFill>
                <a:latin typeface="Roboto"/>
                <a:ea typeface="Roboto"/>
                <a:cs typeface="Roboto"/>
                <a:sym typeface="Roboto"/>
              </a:rPr>
              <a:t>sınıf</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ortaokul</a:t>
            </a:r>
            <a:r>
              <a:rPr lang="en-US" sz="4223" b="1" dirty="0">
                <a:solidFill>
                  <a:srgbClr val="454B64"/>
                </a:solidFill>
                <a:latin typeface="Roboto"/>
                <a:ea typeface="Roboto"/>
                <a:cs typeface="Roboto"/>
                <a:sym typeface="Roboto"/>
              </a:rPr>
              <a:t> 5. </a:t>
            </a:r>
            <a:r>
              <a:rPr lang="en-US" sz="4223" b="1" dirty="0" err="1">
                <a:solidFill>
                  <a:srgbClr val="454B64"/>
                </a:solidFill>
                <a:latin typeface="Roboto"/>
                <a:ea typeface="Roboto"/>
                <a:cs typeface="Roboto"/>
                <a:sym typeface="Roboto"/>
              </a:rPr>
              <a:t>sınıf</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ve</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lise</a:t>
            </a:r>
            <a:r>
              <a:rPr lang="en-US" sz="4223" b="1" dirty="0">
                <a:solidFill>
                  <a:srgbClr val="454B64"/>
                </a:solidFill>
                <a:latin typeface="Roboto"/>
                <a:ea typeface="Roboto"/>
                <a:cs typeface="Roboto"/>
                <a:sym typeface="Roboto"/>
              </a:rPr>
              <a:t> 9. </a:t>
            </a:r>
            <a:r>
              <a:rPr lang="en-US" sz="4223" b="1" dirty="0" err="1">
                <a:solidFill>
                  <a:srgbClr val="454B64"/>
                </a:solidFill>
                <a:latin typeface="Roboto"/>
                <a:ea typeface="Roboto"/>
                <a:cs typeface="Roboto"/>
                <a:sym typeface="Roboto"/>
              </a:rPr>
              <a:t>sınıfta</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olan</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öğrencilerin</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akran</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zorbalığına</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uğrama</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olasılıkları</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diğer</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sınıflardaki</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öğrencilere</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göre</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daha</a:t>
            </a:r>
            <a:r>
              <a:rPr lang="en-US" sz="4223" b="1" dirty="0">
                <a:solidFill>
                  <a:srgbClr val="454B64"/>
                </a:solidFill>
                <a:latin typeface="Roboto"/>
                <a:ea typeface="Roboto"/>
                <a:cs typeface="Roboto"/>
                <a:sym typeface="Roboto"/>
              </a:rPr>
              <a:t> </a:t>
            </a:r>
            <a:r>
              <a:rPr lang="en-US" sz="4223" b="1" dirty="0" err="1">
                <a:solidFill>
                  <a:srgbClr val="454B64"/>
                </a:solidFill>
                <a:latin typeface="Roboto"/>
                <a:ea typeface="Roboto"/>
                <a:cs typeface="Roboto"/>
                <a:sym typeface="Roboto"/>
              </a:rPr>
              <a:t>yüksektir</a:t>
            </a:r>
            <a:r>
              <a:rPr lang="en-US" sz="4223" b="1" dirty="0">
                <a:solidFill>
                  <a:srgbClr val="454B64"/>
                </a:solidFill>
                <a:latin typeface="Roboto"/>
                <a:ea typeface="Roboto"/>
                <a:cs typeface="Roboto"/>
                <a:sym typeface="Roboto"/>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3962042" y="2831167"/>
            <a:ext cx="9156405" cy="6706227"/>
          </a:xfrm>
          <a:custGeom>
            <a:avLst/>
            <a:gdLst/>
            <a:ahLst/>
            <a:cxnLst/>
            <a:rect l="l" t="t" r="r" b="b"/>
            <a:pathLst>
              <a:path w="9156405" h="6706227">
                <a:moveTo>
                  <a:pt x="0" y="0"/>
                </a:moveTo>
                <a:lnTo>
                  <a:pt x="9156405" y="0"/>
                </a:lnTo>
                <a:lnTo>
                  <a:pt x="9156405" y="6706227"/>
                </a:lnTo>
                <a:lnTo>
                  <a:pt x="0" y="670622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3303584" y="921467"/>
            <a:ext cx="10473320" cy="2132749"/>
          </a:xfrm>
          <a:custGeom>
            <a:avLst/>
            <a:gdLst/>
            <a:ahLst/>
            <a:cxnLst/>
            <a:rect l="l" t="t" r="r" b="b"/>
            <a:pathLst>
              <a:path w="10473320" h="2132749">
                <a:moveTo>
                  <a:pt x="0" y="0"/>
                </a:moveTo>
                <a:lnTo>
                  <a:pt x="10473320" y="0"/>
                </a:lnTo>
                <a:lnTo>
                  <a:pt x="10473320" y="2132749"/>
                </a:lnTo>
                <a:lnTo>
                  <a:pt x="0" y="213274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5309347" y="895350"/>
            <a:ext cx="6165941" cy="2288273"/>
          </a:xfrm>
          <a:prstGeom prst="rect">
            <a:avLst/>
          </a:prstGeom>
        </p:spPr>
        <p:txBody>
          <a:bodyPr lIns="0" tIns="0" rIns="0" bIns="0" rtlCol="0" anchor="t">
            <a:spAutoFit/>
          </a:bodyPr>
          <a:lstStyle/>
          <a:p>
            <a:pPr algn="ctr">
              <a:lnSpc>
                <a:spcPts val="9158"/>
              </a:lnSpc>
            </a:pPr>
            <a:r>
              <a:rPr lang="en-US" sz="6541">
                <a:solidFill>
                  <a:srgbClr val="454B64"/>
                </a:solidFill>
                <a:latin typeface="Just Another Hand"/>
                <a:ea typeface="Just Another Hand"/>
                <a:cs typeface="Just Another Hand"/>
                <a:sym typeface="Just Another Hand"/>
              </a:rPr>
              <a:t>AKRAN ZORBALIĞI NEDİR?</a:t>
            </a:r>
          </a:p>
        </p:txBody>
      </p:sp>
      <p:sp>
        <p:nvSpPr>
          <p:cNvPr id="10" name="TextBox 10"/>
          <p:cNvSpPr txBox="1"/>
          <p:nvPr/>
        </p:nvSpPr>
        <p:spPr>
          <a:xfrm>
            <a:off x="4579691" y="4535543"/>
            <a:ext cx="8287771" cy="3221275"/>
          </a:xfrm>
          <a:prstGeom prst="rect">
            <a:avLst/>
          </a:prstGeom>
        </p:spPr>
        <p:txBody>
          <a:bodyPr lIns="0" tIns="0" rIns="0" bIns="0" rtlCol="0" anchor="t">
            <a:spAutoFit/>
          </a:bodyPr>
          <a:lstStyle/>
          <a:p>
            <a:pPr algn="ctr">
              <a:lnSpc>
                <a:spcPts val="5149"/>
              </a:lnSpc>
              <a:spcBef>
                <a:spcPct val="0"/>
              </a:spcBef>
            </a:pPr>
            <a:r>
              <a:rPr lang="en-US" sz="3678" b="1">
                <a:solidFill>
                  <a:srgbClr val="454B64"/>
                </a:solidFill>
                <a:latin typeface="Roboto Bold"/>
                <a:ea typeface="Roboto Bold"/>
                <a:cs typeface="Roboto Bold"/>
                <a:sym typeface="Roboto Bold"/>
              </a:rPr>
              <a:t>Akran zorbalığı, okullarda bir ya da birkaç çocuğun </a:t>
            </a:r>
          </a:p>
          <a:p>
            <a:pPr algn="ctr">
              <a:lnSpc>
                <a:spcPts val="5149"/>
              </a:lnSpc>
              <a:spcBef>
                <a:spcPct val="0"/>
              </a:spcBef>
            </a:pPr>
            <a:r>
              <a:rPr lang="en-US" sz="3678" b="1">
                <a:solidFill>
                  <a:srgbClr val="454B64"/>
                </a:solidFill>
                <a:latin typeface="Roboto Bold"/>
                <a:ea typeface="Roboto Bold"/>
                <a:cs typeface="Roboto Bold"/>
                <a:sym typeface="Roboto Bold"/>
              </a:rPr>
              <a:t>bir başka çocuğa karşı yaptığı saldırgan davranışlar olarak tanımlanmaktadır.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01671" y="1028700"/>
            <a:ext cx="10769391" cy="2193040"/>
          </a:xfrm>
          <a:custGeom>
            <a:avLst/>
            <a:gdLst/>
            <a:ahLst/>
            <a:cxnLst/>
            <a:rect l="l" t="t" r="r" b="b"/>
            <a:pathLst>
              <a:path w="10769391" h="2193040">
                <a:moveTo>
                  <a:pt x="0" y="0"/>
                </a:moveTo>
                <a:lnTo>
                  <a:pt x="10769391" y="0"/>
                </a:lnTo>
                <a:lnTo>
                  <a:pt x="10769391"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701671" y="1373132"/>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Zorbalığının Dünya’daki ve Türkiye’deki Yaygınlığı</a:t>
            </a:r>
          </a:p>
        </p:txBody>
      </p:sp>
      <p:sp>
        <p:nvSpPr>
          <p:cNvPr id="8" name="TextBox 8"/>
          <p:cNvSpPr txBox="1"/>
          <p:nvPr/>
        </p:nvSpPr>
        <p:spPr>
          <a:xfrm>
            <a:off x="1230332" y="3538712"/>
            <a:ext cx="16009532" cy="2143166"/>
          </a:xfrm>
          <a:prstGeom prst="rect">
            <a:avLst/>
          </a:prstGeom>
        </p:spPr>
        <p:txBody>
          <a:bodyPr lIns="0" tIns="0" rIns="0" bIns="0" rtlCol="0" anchor="t">
            <a:spAutoFit/>
          </a:bodyPr>
          <a:lstStyle/>
          <a:p>
            <a:pPr algn="ctr">
              <a:lnSpc>
                <a:spcPts val="5772"/>
              </a:lnSpc>
              <a:spcBef>
                <a:spcPct val="0"/>
              </a:spcBef>
            </a:pPr>
            <a:r>
              <a:rPr lang="en-US" sz="4123">
                <a:solidFill>
                  <a:srgbClr val="454B64"/>
                </a:solidFill>
                <a:latin typeface="Roboto"/>
                <a:ea typeface="Roboto"/>
                <a:cs typeface="Roboto"/>
                <a:sym typeface="Roboto"/>
              </a:rPr>
              <a:t>İlkokul yıllarında daha çok fiziksel ve sözel, ortaokul yıllarında daha çok sözel ve ilişkisel, lise yıllarında ise daha çok ilişkisel ve siber zorbalık görülmektedir. </a:t>
            </a:r>
          </a:p>
        </p:txBody>
      </p:sp>
      <p:sp>
        <p:nvSpPr>
          <p:cNvPr id="9" name="TextBox 9"/>
          <p:cNvSpPr txBox="1"/>
          <p:nvPr/>
        </p:nvSpPr>
        <p:spPr>
          <a:xfrm>
            <a:off x="1409545" y="5837529"/>
            <a:ext cx="15849755" cy="2950251"/>
          </a:xfrm>
          <a:prstGeom prst="rect">
            <a:avLst/>
          </a:prstGeom>
        </p:spPr>
        <p:txBody>
          <a:bodyPr lIns="0" tIns="0" rIns="0" bIns="0" rtlCol="0" anchor="t">
            <a:spAutoFit/>
          </a:bodyPr>
          <a:lstStyle/>
          <a:p>
            <a:pPr algn="ctr">
              <a:lnSpc>
                <a:spcPts val="5912"/>
              </a:lnSpc>
              <a:spcBef>
                <a:spcPct val="0"/>
              </a:spcBef>
            </a:pPr>
            <a:r>
              <a:rPr lang="en-US" sz="4223">
                <a:solidFill>
                  <a:srgbClr val="454B64"/>
                </a:solidFill>
                <a:latin typeface="Roboto"/>
                <a:ea typeface="Roboto"/>
                <a:cs typeface="Roboto"/>
                <a:sym typeface="Roboto"/>
              </a:rPr>
              <a:t>Erkeklerin kızlara kıyasla daha sıklıkla fiziksel zorbalık yaptığı ve maruz kaldığı • Kızların erkeklere kıyasla daha sıklıkla ilişkisel zorbalık yaptığı ve maruz kaldığı • Erkeklerin ve kızların ise benzer oranda sözel zorbalık yaptığı ve maruz kaldığı bulunmuştur.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01671" y="1028700"/>
            <a:ext cx="10769391" cy="2193040"/>
          </a:xfrm>
          <a:custGeom>
            <a:avLst/>
            <a:gdLst/>
            <a:ahLst/>
            <a:cxnLst/>
            <a:rect l="l" t="t" r="r" b="b"/>
            <a:pathLst>
              <a:path w="10769391" h="2193040">
                <a:moveTo>
                  <a:pt x="0" y="0"/>
                </a:moveTo>
                <a:lnTo>
                  <a:pt x="10769391" y="0"/>
                </a:lnTo>
                <a:lnTo>
                  <a:pt x="10769391"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701671" y="1373132"/>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Zorbalığının Dünya’daki ve Türkiye’deki Yaygınlığı</a:t>
            </a:r>
          </a:p>
        </p:txBody>
      </p:sp>
      <p:sp>
        <p:nvSpPr>
          <p:cNvPr id="8" name="TextBox 8"/>
          <p:cNvSpPr txBox="1"/>
          <p:nvPr/>
        </p:nvSpPr>
        <p:spPr>
          <a:xfrm>
            <a:off x="1409545" y="4115297"/>
            <a:ext cx="15849755" cy="4539704"/>
          </a:xfrm>
          <a:prstGeom prst="rect">
            <a:avLst/>
          </a:prstGeom>
        </p:spPr>
        <p:txBody>
          <a:bodyPr lIns="0" tIns="0" rIns="0" bIns="0" rtlCol="0" anchor="t">
            <a:spAutoFit/>
          </a:bodyPr>
          <a:lstStyle/>
          <a:p>
            <a:pPr marL="571500" indent="-571500">
              <a:lnSpc>
                <a:spcPts val="5912"/>
              </a:lnSpc>
              <a:buFont typeface="Wingdings" panose="05000000000000000000" pitchFamily="2" charset="2"/>
              <a:buChar char="Ø"/>
            </a:pPr>
            <a:r>
              <a:rPr lang="en-US" sz="4223" dirty="0" err="1">
                <a:solidFill>
                  <a:srgbClr val="454B64"/>
                </a:solidFill>
                <a:latin typeface="Roboto"/>
                <a:ea typeface="Roboto"/>
                <a:cs typeface="Roboto"/>
                <a:sym typeface="Roboto"/>
              </a:rPr>
              <a:t>Erkeklerin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kızlara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kıyasla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daha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sıklıkla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fiziksel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yaptığı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maruz</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kaldığı</a:t>
            </a:r>
            <a:r>
              <a:rPr lang="en-US" sz="4223" dirty="0">
                <a:solidFill>
                  <a:srgbClr val="454B64"/>
                </a:solidFill>
                <a:latin typeface="Roboto"/>
                <a:ea typeface="Roboto"/>
                <a:cs typeface="Roboto"/>
                <a:sym typeface="Roboto"/>
              </a:rPr>
              <a:t> </a:t>
            </a:r>
          </a:p>
          <a:p>
            <a:pPr marL="571500" indent="-571500">
              <a:lnSpc>
                <a:spcPts val="5912"/>
              </a:lnSpc>
              <a:buFont typeface="Wingdings" panose="05000000000000000000" pitchFamily="2" charset="2"/>
              <a:buChar char="Ø"/>
            </a:pPr>
            <a:r>
              <a:rPr lang="en-US" sz="4223" dirty="0" err="1" smtClean="0">
                <a:solidFill>
                  <a:srgbClr val="454B64"/>
                </a:solidFill>
                <a:latin typeface="Roboto"/>
                <a:ea typeface="Roboto"/>
                <a:cs typeface="Roboto"/>
                <a:sym typeface="Roboto"/>
              </a:rPr>
              <a:t>Kızların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erkeklere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kıyasla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daha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sıklıkla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ilişkisel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yaptığı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maruz</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kaldığı</a:t>
            </a:r>
            <a:r>
              <a:rPr lang="en-US" sz="4223" dirty="0">
                <a:solidFill>
                  <a:srgbClr val="454B64"/>
                </a:solidFill>
                <a:latin typeface="Roboto"/>
                <a:ea typeface="Roboto"/>
                <a:cs typeface="Roboto"/>
                <a:sym typeface="Roboto"/>
              </a:rPr>
              <a:t> </a:t>
            </a:r>
          </a:p>
          <a:p>
            <a:pPr marL="571500" indent="-571500">
              <a:lnSpc>
                <a:spcPts val="5912"/>
              </a:lnSpc>
              <a:spcBef>
                <a:spcPct val="0"/>
              </a:spcBef>
              <a:buFont typeface="Wingdings" panose="05000000000000000000" pitchFamily="2" charset="2"/>
              <a:buChar char="Ø"/>
            </a:pPr>
            <a:r>
              <a:rPr lang="en-US" sz="4223" dirty="0" err="1" smtClean="0">
                <a:solidFill>
                  <a:srgbClr val="454B64"/>
                </a:solidFill>
                <a:latin typeface="Roboto"/>
                <a:ea typeface="Roboto"/>
                <a:cs typeface="Roboto"/>
                <a:sym typeface="Roboto"/>
              </a:rPr>
              <a:t>Erkeklerin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kızların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ise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benzer</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oranda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sözel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yaptığı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maruz</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kaldığı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bulunmuştur</a:t>
            </a:r>
            <a:r>
              <a:rPr lang="en-US" sz="4223" dirty="0">
                <a:solidFill>
                  <a:srgbClr val="454B64"/>
                </a:solidFill>
                <a:latin typeface="Roboto"/>
                <a:ea typeface="Roboto"/>
                <a:cs typeface="Roboto"/>
                <a:sym typeface="Roboto"/>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568607" y="630048"/>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OKULA İLİŞKİN ETMENLER</a:t>
            </a:r>
          </a:p>
        </p:txBody>
      </p:sp>
      <p:sp>
        <p:nvSpPr>
          <p:cNvPr id="8" name="TextBox 8"/>
          <p:cNvSpPr txBox="1"/>
          <p:nvPr/>
        </p:nvSpPr>
        <p:spPr>
          <a:xfrm>
            <a:off x="1769082" y="3301627"/>
            <a:ext cx="14559138" cy="3899273"/>
          </a:xfrm>
          <a:prstGeom prst="rect">
            <a:avLst/>
          </a:prstGeom>
        </p:spPr>
        <p:txBody>
          <a:bodyPr wrap="square" lIns="0" tIns="0" rIns="0" bIns="0" rtlCol="0" anchor="t">
            <a:spAutoFit/>
          </a:bodyPr>
          <a:lstStyle/>
          <a:p>
            <a:pPr marL="571500" indent="-571500">
              <a:lnSpc>
                <a:spcPct val="150000"/>
              </a:lnSpc>
              <a:buFont typeface="Wingdings" panose="05000000000000000000" pitchFamily="2" charset="2"/>
              <a:buChar char="v"/>
            </a:pPr>
            <a:r>
              <a:rPr lang="en-US" sz="4223" dirty="0" err="1">
                <a:solidFill>
                  <a:srgbClr val="454B64"/>
                </a:solidFill>
                <a:latin typeface="Roboto"/>
                <a:ea typeface="Roboto"/>
                <a:cs typeface="Roboto"/>
                <a:sym typeface="Roboto"/>
              </a:rPr>
              <a:t>Zorbalığın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sıklıkla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meydana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geldiği</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yerlerin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koridor</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okul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bahçesi</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oyun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alanları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yetersiz</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denetimi</a:t>
            </a:r>
            <a:endParaRPr lang="en-US" sz="4223" dirty="0">
              <a:solidFill>
                <a:srgbClr val="454B64"/>
              </a:solidFill>
              <a:latin typeface="Roboto"/>
              <a:ea typeface="Roboto"/>
              <a:cs typeface="Roboto"/>
              <a:sym typeface="Roboto"/>
            </a:endParaRPr>
          </a:p>
          <a:p>
            <a:pPr marL="571500" indent="-571500">
              <a:lnSpc>
                <a:spcPct val="150000"/>
              </a:lnSpc>
              <a:buFont typeface="Wingdings" panose="05000000000000000000" pitchFamily="2" charset="2"/>
              <a:buChar char="v"/>
            </a:pP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Okul</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veya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sınıf</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mevcudunun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kalabalık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olması</a:t>
            </a:r>
            <a:endParaRPr lang="en-US" sz="4223" dirty="0">
              <a:solidFill>
                <a:srgbClr val="454B64"/>
              </a:solidFill>
              <a:latin typeface="Roboto"/>
              <a:ea typeface="Roboto"/>
              <a:cs typeface="Roboto"/>
              <a:sym typeface="Roboto"/>
            </a:endParaRPr>
          </a:p>
          <a:p>
            <a:pPr marL="571500" indent="-571500">
              <a:lnSpc>
                <a:spcPct val="150000"/>
              </a:lnSpc>
              <a:buFont typeface="Wingdings" panose="05000000000000000000" pitchFamily="2" charset="2"/>
              <a:buChar char="v"/>
            </a:pP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Okulda</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saldırgan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davranışların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hoş</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görülmesi</a:t>
            </a:r>
            <a:r>
              <a:rPr lang="en-US" sz="4223" dirty="0">
                <a:solidFill>
                  <a:srgbClr val="454B64"/>
                </a:solidFill>
                <a:latin typeface="Roboto"/>
                <a:ea typeface="Roboto"/>
                <a:cs typeface="Roboto"/>
                <a:sym typeface="Roboto"/>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568607" y="630048"/>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OKULA İLİŞKİN ETMENLER</a:t>
            </a:r>
          </a:p>
        </p:txBody>
      </p:sp>
      <p:sp>
        <p:nvSpPr>
          <p:cNvPr id="8" name="TextBox 8"/>
          <p:cNvSpPr txBox="1"/>
          <p:nvPr/>
        </p:nvSpPr>
        <p:spPr>
          <a:xfrm>
            <a:off x="1123773" y="3086100"/>
            <a:ext cx="15849755" cy="5740674"/>
          </a:xfrm>
          <a:prstGeom prst="rect">
            <a:avLst/>
          </a:prstGeom>
        </p:spPr>
        <p:txBody>
          <a:bodyPr lIns="0" tIns="0" rIns="0" bIns="0" rtlCol="0" anchor="t">
            <a:spAutoFit/>
          </a:bodyPr>
          <a:lstStyle/>
          <a:p>
            <a:pPr marL="571500" indent="-571500">
              <a:lnSpc>
                <a:spcPct val="150000"/>
              </a:lnSpc>
              <a:buFont typeface="Wingdings" panose="05000000000000000000" pitchFamily="2" charset="2"/>
              <a:buChar char="v"/>
            </a:pPr>
            <a:r>
              <a:rPr lang="en-US" sz="4223" dirty="0" err="1" smtClean="0">
                <a:solidFill>
                  <a:srgbClr val="454B64"/>
                </a:solidFill>
                <a:latin typeface="Roboto"/>
                <a:ea typeface="Roboto"/>
                <a:cs typeface="Roboto"/>
                <a:sym typeface="Roboto"/>
              </a:rPr>
              <a:t>Öğretmenlerin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öğrencilere</a:t>
            </a: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yönelik</a:t>
            </a:r>
            <a:r>
              <a:rPr lang="tr-TR" sz="4223" dirty="0">
                <a:solidFill>
                  <a:srgbClr val="454B64"/>
                </a:solidFill>
                <a:latin typeface="Roboto"/>
                <a:ea typeface="Roboto"/>
                <a:cs typeface="Roboto"/>
                <a:sym typeface="Roboto"/>
              </a:rPr>
              <a:t> </a:t>
            </a:r>
            <a:r>
              <a:rPr lang="tr-TR" sz="4223" dirty="0" smtClean="0">
                <a:solidFill>
                  <a:srgbClr val="454B64"/>
                </a:solidFill>
                <a:latin typeface="Roboto"/>
                <a:ea typeface="Roboto"/>
                <a:cs typeface="Roboto"/>
                <a:sym typeface="Roboto"/>
              </a:rPr>
              <a:t>u</a:t>
            </a:r>
            <a:r>
              <a:rPr lang="en-US" sz="4223" dirty="0" err="1" smtClean="0">
                <a:solidFill>
                  <a:srgbClr val="454B64"/>
                </a:solidFill>
                <a:latin typeface="Roboto"/>
                <a:ea typeface="Roboto"/>
                <a:cs typeface="Roboto"/>
                <a:sym typeface="Roboto"/>
              </a:rPr>
              <a:t>ygun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olmayan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disiplin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yöntemleri</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kullanması</a:t>
            </a:r>
            <a:endParaRPr lang="en-US" sz="4223" dirty="0">
              <a:solidFill>
                <a:srgbClr val="454B64"/>
              </a:solidFill>
              <a:latin typeface="Roboto"/>
              <a:ea typeface="Roboto"/>
              <a:cs typeface="Roboto"/>
              <a:sym typeface="Roboto"/>
            </a:endParaRPr>
          </a:p>
          <a:p>
            <a:pPr marL="571500" indent="-571500">
              <a:lnSpc>
                <a:spcPct val="150000"/>
              </a:lnSpc>
              <a:buFont typeface="Wingdings" panose="05000000000000000000" pitchFamily="2" charset="2"/>
              <a:buChar char="v"/>
            </a:pP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Şaka</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amaçlı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uygunsuz</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sözel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ifadeler</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kullanması</a:t>
            </a:r>
            <a:endParaRPr lang="en-US" sz="4223" dirty="0">
              <a:solidFill>
                <a:srgbClr val="454B64"/>
              </a:solidFill>
              <a:latin typeface="Roboto"/>
              <a:ea typeface="Roboto"/>
              <a:cs typeface="Roboto"/>
              <a:sym typeface="Roboto"/>
            </a:endParaRPr>
          </a:p>
          <a:p>
            <a:pPr marL="571500" indent="-571500">
              <a:lnSpc>
                <a:spcPct val="150000"/>
              </a:lnSpc>
              <a:buFont typeface="Wingdings" panose="05000000000000000000" pitchFamily="2" charset="2"/>
              <a:buChar char="v"/>
            </a:pPr>
            <a:r>
              <a:rPr lang="en-US" sz="4223" dirty="0" err="1" smtClean="0">
                <a:solidFill>
                  <a:srgbClr val="454B64"/>
                </a:solidFill>
                <a:latin typeface="Roboto"/>
                <a:ea typeface="Roboto"/>
                <a:cs typeface="Roboto"/>
                <a:sym typeface="Roboto"/>
              </a:rPr>
              <a:t>Okulda</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akran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zorbalığına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yönelik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politika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kuralların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olmaması</a:t>
            </a:r>
            <a:endParaRPr lang="en-US" sz="4223" dirty="0">
              <a:solidFill>
                <a:srgbClr val="454B64"/>
              </a:solidFill>
              <a:latin typeface="Roboto"/>
              <a:ea typeface="Roboto"/>
              <a:cs typeface="Roboto"/>
              <a:sym typeface="Roboto"/>
            </a:endParaRPr>
          </a:p>
          <a:p>
            <a:pPr marL="571500" indent="-571500">
              <a:lnSpc>
                <a:spcPct val="150000"/>
              </a:lnSpc>
              <a:spcBef>
                <a:spcPct val="0"/>
              </a:spcBef>
              <a:buFont typeface="Wingdings" panose="05000000000000000000" pitchFamily="2" charset="2"/>
              <a:buChar char="v"/>
            </a:pP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Öğretmenlerin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davranışlarını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fark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edememesi</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veya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görmezden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gelmesi</a:t>
            </a:r>
            <a:endParaRPr lang="en-US" sz="4223" dirty="0">
              <a:solidFill>
                <a:srgbClr val="454B64"/>
              </a:solidFill>
              <a:latin typeface="Roboto"/>
              <a:ea typeface="Roboto"/>
              <a:cs typeface="Roboto"/>
              <a:sym typeface="Roboto"/>
            </a:endParaRPr>
          </a:p>
        </p:txBody>
      </p:sp>
    </p:spTree>
    <p:extLst>
      <p:ext uri="{BB962C8B-B14F-4D97-AF65-F5344CB8AC3E}">
        <p14:creationId xmlns:p14="http://schemas.microsoft.com/office/powerpoint/2010/main" val="1235352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568607" y="630048"/>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 Önleyici Okul Yaklaşımı</a:t>
            </a:r>
          </a:p>
        </p:txBody>
      </p:sp>
      <p:sp>
        <p:nvSpPr>
          <p:cNvPr id="8" name="TextBox 8"/>
          <p:cNvSpPr txBox="1"/>
          <p:nvPr/>
        </p:nvSpPr>
        <p:spPr>
          <a:xfrm>
            <a:off x="1604063" y="3505126"/>
            <a:ext cx="15849755" cy="4539704"/>
          </a:xfrm>
          <a:prstGeom prst="rect">
            <a:avLst/>
          </a:prstGeom>
        </p:spPr>
        <p:txBody>
          <a:bodyPr lIns="0" tIns="0" rIns="0" bIns="0" rtlCol="0" anchor="t">
            <a:spAutoFit/>
          </a:bodyPr>
          <a:lstStyle/>
          <a:p>
            <a:pPr marL="571500" indent="-571500">
              <a:lnSpc>
                <a:spcPts val="5912"/>
              </a:lnSpc>
              <a:buFont typeface="Wingdings" panose="05000000000000000000" pitchFamily="2" charset="2"/>
              <a:buChar char="Ø"/>
            </a:pPr>
            <a:r>
              <a:rPr lang="en-US" sz="4223" dirty="0" err="1">
                <a:solidFill>
                  <a:srgbClr val="454B64"/>
                </a:solidFill>
                <a:latin typeface="Roboto"/>
                <a:ea typeface="Roboto"/>
                <a:cs typeface="Roboto"/>
                <a:sym typeface="Roboto"/>
              </a:rPr>
              <a:t>Akran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zorbalığı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konusunda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bütüncül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bir</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okul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yaklaşımı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geliştirilmeli</a:t>
            </a:r>
            <a:r>
              <a:rPr lang="en-US" sz="4223" dirty="0">
                <a:solidFill>
                  <a:srgbClr val="454B64"/>
                </a:solidFill>
                <a:latin typeface="Roboto"/>
                <a:ea typeface="Roboto"/>
                <a:cs typeface="Roboto"/>
                <a:sym typeface="Roboto"/>
              </a:rPr>
              <a:t>.</a:t>
            </a:r>
          </a:p>
          <a:p>
            <a:pPr marL="571500" indent="-571500">
              <a:lnSpc>
                <a:spcPts val="5912"/>
              </a:lnSpc>
              <a:buFont typeface="Wingdings" panose="05000000000000000000" pitchFamily="2" charset="2"/>
              <a:buChar char="Ø"/>
            </a:pP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Akran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zorbalığı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konusunda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öğretmenlere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okuldaki</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tüm</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çalışanlara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yönelik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açık</a:t>
            </a:r>
            <a:r>
              <a:rPr lang="en-US" sz="4223" dirty="0">
                <a:solidFill>
                  <a:srgbClr val="454B64"/>
                </a:solidFill>
                <a:latin typeface="Roboto"/>
                <a:ea typeface="Roboto"/>
                <a:cs typeface="Roboto"/>
                <a:sym typeface="Roboto"/>
              </a:rPr>
              <a:t>, net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tutarlı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bilgiler</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verilmeli</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destek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sağlanmalı</a:t>
            </a:r>
            <a:r>
              <a:rPr lang="en-US" sz="4223" dirty="0">
                <a:solidFill>
                  <a:srgbClr val="454B64"/>
                </a:solidFill>
                <a:latin typeface="Roboto"/>
                <a:ea typeface="Roboto"/>
                <a:cs typeface="Roboto"/>
                <a:sym typeface="Roboto"/>
              </a:rPr>
              <a:t>.</a:t>
            </a:r>
          </a:p>
          <a:p>
            <a:pPr>
              <a:lnSpc>
                <a:spcPts val="5912"/>
              </a:lnSpc>
            </a:pPr>
            <a:r>
              <a:rPr lang="en-US" sz="4223" dirty="0">
                <a:solidFill>
                  <a:srgbClr val="454B64"/>
                </a:solidFill>
                <a:latin typeface="Roboto"/>
                <a:ea typeface="Roboto"/>
                <a:cs typeface="Roboto"/>
                <a:sym typeface="Roboto"/>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568607" y="630048"/>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 Önleyici Okul Yaklaşımı</a:t>
            </a:r>
          </a:p>
        </p:txBody>
      </p:sp>
      <p:sp>
        <p:nvSpPr>
          <p:cNvPr id="8" name="TextBox 8"/>
          <p:cNvSpPr txBox="1"/>
          <p:nvPr/>
        </p:nvSpPr>
        <p:spPr>
          <a:xfrm>
            <a:off x="1290462" y="3274036"/>
            <a:ext cx="15849755" cy="3783087"/>
          </a:xfrm>
          <a:prstGeom prst="rect">
            <a:avLst/>
          </a:prstGeom>
        </p:spPr>
        <p:txBody>
          <a:bodyPr lIns="0" tIns="0" rIns="0" bIns="0" rtlCol="0" anchor="t">
            <a:spAutoFit/>
          </a:bodyPr>
          <a:lstStyle/>
          <a:p>
            <a:pPr marL="571500" indent="-571500">
              <a:lnSpc>
                <a:spcPts val="5912"/>
              </a:lnSpc>
              <a:buFont typeface="Wingdings" panose="05000000000000000000" pitchFamily="2" charset="2"/>
              <a:buChar char="Ø"/>
            </a:pPr>
            <a:r>
              <a:rPr lang="en-US" sz="4223" dirty="0" err="1" smtClean="0">
                <a:solidFill>
                  <a:srgbClr val="454B64"/>
                </a:solidFill>
                <a:latin typeface="Roboto"/>
                <a:ea typeface="Roboto"/>
                <a:cs typeface="Roboto"/>
                <a:sym typeface="Roboto"/>
              </a:rPr>
              <a:t>Akran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zorbalığının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tanımı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herkes</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için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aynı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olmalı</a:t>
            </a:r>
            <a:r>
              <a:rPr lang="en-US" sz="4223" dirty="0">
                <a:solidFill>
                  <a:srgbClr val="454B64"/>
                </a:solidFill>
                <a:latin typeface="Roboto"/>
                <a:ea typeface="Roboto"/>
                <a:cs typeface="Roboto"/>
                <a:sym typeface="Roboto"/>
              </a:rPr>
              <a:t>.</a:t>
            </a:r>
          </a:p>
          <a:p>
            <a:pPr marL="571500" indent="-571500">
              <a:lnSpc>
                <a:spcPts val="5912"/>
              </a:lnSpc>
              <a:buFont typeface="Wingdings" panose="05000000000000000000" pitchFamily="2" charset="2"/>
              <a:buChar char="Ø"/>
            </a:pP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Akran</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zorbalığı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hakkında</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kesin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kural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politikalar</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geliştirilmeli</a:t>
            </a:r>
            <a:r>
              <a:rPr lang="en-US" sz="4223" dirty="0">
                <a:solidFill>
                  <a:srgbClr val="454B64"/>
                </a:solidFill>
                <a:latin typeface="Roboto"/>
                <a:ea typeface="Roboto"/>
                <a:cs typeface="Roboto"/>
                <a:sym typeface="Roboto"/>
              </a:rPr>
              <a:t>. </a:t>
            </a:r>
          </a:p>
          <a:p>
            <a:pPr marL="571500" indent="-571500">
              <a:lnSpc>
                <a:spcPts val="5912"/>
              </a:lnSpc>
              <a:buFont typeface="Wingdings" panose="05000000000000000000" pitchFamily="2" charset="2"/>
              <a:buChar char="Ø"/>
            </a:pPr>
            <a:r>
              <a:rPr lang="en-US" sz="4223" dirty="0" err="1" smtClean="0">
                <a:solidFill>
                  <a:srgbClr val="454B64"/>
                </a:solidFill>
                <a:latin typeface="Roboto"/>
                <a:ea typeface="Roboto"/>
                <a:cs typeface="Roboto"/>
                <a:sym typeface="Roboto"/>
              </a:rPr>
              <a:t>Okulda</a:t>
            </a:r>
            <a:r>
              <a:rPr lang="en-US" sz="4223" dirty="0" smtClean="0">
                <a:solidFill>
                  <a:srgbClr val="454B64"/>
                </a:solidFill>
                <a:latin typeface="Roboto"/>
                <a:ea typeface="Roboto"/>
                <a:cs typeface="Roboto"/>
                <a:sym typeface="Roboto"/>
              </a:rPr>
              <a:t> </a:t>
            </a:r>
            <a:r>
              <a:rPr lang="en-US" sz="4223" dirty="0">
                <a:solidFill>
                  <a:srgbClr val="454B64"/>
                </a:solidFill>
                <a:latin typeface="Roboto"/>
                <a:ea typeface="Roboto"/>
                <a:cs typeface="Roboto"/>
                <a:sym typeface="Roboto"/>
              </a:rPr>
              <a:t>‘</a:t>
            </a:r>
            <a:r>
              <a:rPr lang="en-US" sz="4223" dirty="0" err="1">
                <a:solidFill>
                  <a:srgbClr val="454B64"/>
                </a:solidFill>
                <a:latin typeface="Roboto"/>
                <a:ea typeface="Roboto"/>
                <a:cs typeface="Roboto"/>
                <a:sym typeface="Roboto"/>
              </a:rPr>
              <a:t>Akran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Zorbalığını</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Önleme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Komisyonu</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kurulmalıdır</a:t>
            </a:r>
            <a:r>
              <a:rPr lang="en-US" sz="4223" dirty="0">
                <a:solidFill>
                  <a:srgbClr val="454B64"/>
                </a:solidFill>
                <a:latin typeface="Roboto"/>
                <a:ea typeface="Roboto"/>
                <a:cs typeface="Roboto"/>
                <a:sym typeface="Roboto"/>
              </a:rPr>
              <a:t>.</a:t>
            </a:r>
          </a:p>
          <a:p>
            <a:pPr marL="571500" indent="-571500">
              <a:lnSpc>
                <a:spcPts val="5912"/>
              </a:lnSpc>
              <a:spcBef>
                <a:spcPct val="0"/>
              </a:spcBef>
              <a:buFont typeface="Wingdings" panose="05000000000000000000" pitchFamily="2" charset="2"/>
              <a:buChar char="Ø"/>
            </a:pPr>
            <a:r>
              <a:rPr lang="en-US" sz="4223" dirty="0">
                <a:solidFill>
                  <a:srgbClr val="454B64"/>
                </a:solidFill>
                <a:latin typeface="Roboto"/>
                <a:ea typeface="Roboto"/>
                <a:cs typeface="Roboto"/>
                <a:sym typeface="Roboto"/>
              </a:rPr>
              <a:t> </a:t>
            </a:r>
            <a:r>
              <a:rPr lang="en-US" sz="4223" dirty="0" err="1" smtClean="0">
                <a:solidFill>
                  <a:srgbClr val="454B64"/>
                </a:solidFill>
                <a:latin typeface="Roboto"/>
                <a:ea typeface="Roboto"/>
                <a:cs typeface="Roboto"/>
                <a:sym typeface="Roboto"/>
              </a:rPr>
              <a:t>Okulda</a:t>
            </a:r>
            <a:r>
              <a:rPr lang="en-US" sz="4223" dirty="0" smtClean="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ve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okul</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çevresinde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zorbalık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olaylarının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en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sık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görüldüğü</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yerlerde</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güvenlik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için</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ek</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önlemler</a:t>
            </a:r>
            <a:r>
              <a:rPr lang="en-US" sz="4223" dirty="0">
                <a:solidFill>
                  <a:srgbClr val="454B64"/>
                </a:solidFill>
                <a:latin typeface="Roboto"/>
                <a:ea typeface="Roboto"/>
                <a:cs typeface="Roboto"/>
                <a:sym typeface="Roboto"/>
              </a:rPr>
              <a:t> </a:t>
            </a:r>
            <a:r>
              <a:rPr lang="en-US" sz="4223" dirty="0" err="1">
                <a:solidFill>
                  <a:srgbClr val="454B64"/>
                </a:solidFill>
                <a:latin typeface="Roboto"/>
                <a:ea typeface="Roboto"/>
                <a:cs typeface="Roboto"/>
                <a:sym typeface="Roboto"/>
              </a:rPr>
              <a:t>alınmalı</a:t>
            </a:r>
            <a:r>
              <a:rPr lang="en-US" sz="4223" dirty="0">
                <a:solidFill>
                  <a:srgbClr val="454B64"/>
                </a:solidFill>
                <a:latin typeface="Roboto"/>
                <a:ea typeface="Roboto"/>
                <a:cs typeface="Roboto"/>
                <a:sym typeface="Roboto"/>
              </a:rPr>
              <a:t>.</a:t>
            </a:r>
          </a:p>
        </p:txBody>
      </p:sp>
    </p:spTree>
    <p:extLst>
      <p:ext uri="{BB962C8B-B14F-4D97-AF65-F5344CB8AC3E}">
        <p14:creationId xmlns:p14="http://schemas.microsoft.com/office/powerpoint/2010/main" val="3689619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568607" y="630048"/>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 Önleyici Okul Yaklaşımı</a:t>
            </a:r>
          </a:p>
        </p:txBody>
      </p:sp>
      <p:sp>
        <p:nvSpPr>
          <p:cNvPr id="8" name="TextBox 8"/>
          <p:cNvSpPr txBox="1"/>
          <p:nvPr/>
        </p:nvSpPr>
        <p:spPr>
          <a:xfrm>
            <a:off x="2000024" y="3086100"/>
            <a:ext cx="14430632" cy="5598327"/>
          </a:xfrm>
          <a:prstGeom prst="rect">
            <a:avLst/>
          </a:prstGeom>
        </p:spPr>
        <p:txBody>
          <a:bodyPr wrap="square" lIns="0" tIns="0" rIns="0" bIns="0" rtlCol="0" anchor="t">
            <a:spAutoFit/>
          </a:bodyPr>
          <a:lstStyle/>
          <a:p>
            <a:pPr algn="ctr">
              <a:lnSpc>
                <a:spcPct val="150000"/>
              </a:lnSpc>
            </a:pP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Öğretmenlere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akran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zorbalığı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konusunda</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tekrarlayıcı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eğitimler</a:t>
            </a:r>
            <a:r>
              <a:rPr lang="en-US" sz="4195" b="1" dirty="0">
                <a:solidFill>
                  <a:srgbClr val="454B64"/>
                </a:solidFill>
                <a:latin typeface="Roboto"/>
                <a:ea typeface="Roboto"/>
                <a:cs typeface="Roboto"/>
                <a:sym typeface="Roboto"/>
              </a:rPr>
              <a:t>/</a:t>
            </a:r>
            <a:r>
              <a:rPr lang="en-US" sz="4195" b="1" dirty="0" err="1">
                <a:solidFill>
                  <a:srgbClr val="454B64"/>
                </a:solidFill>
                <a:latin typeface="Roboto"/>
                <a:ea typeface="Roboto"/>
                <a:cs typeface="Roboto"/>
                <a:sym typeface="Roboto"/>
              </a:rPr>
              <a:t>seminerler</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verilmeli</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ve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öğretmenler</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desteklenmeli</a:t>
            </a:r>
            <a:r>
              <a:rPr lang="en-US" sz="4195" b="1" dirty="0">
                <a:solidFill>
                  <a:srgbClr val="454B64"/>
                </a:solidFill>
                <a:latin typeface="Roboto"/>
                <a:ea typeface="Roboto"/>
                <a:cs typeface="Roboto"/>
                <a:sym typeface="Roboto"/>
              </a:rPr>
              <a:t>. </a:t>
            </a:r>
          </a:p>
          <a:p>
            <a:pPr algn="ctr">
              <a:lnSpc>
                <a:spcPct val="150000"/>
              </a:lnSpc>
            </a:pP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Öğretmenler</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akran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zorbalığını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önleme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ve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müdahale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politikalarının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hazırlanması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uygulanması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ve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değerlendirilmesi</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konusunda</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katkıda</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bulunmalı</a:t>
            </a:r>
            <a:r>
              <a:rPr lang="en-US" sz="4195" b="1" dirty="0">
                <a:solidFill>
                  <a:srgbClr val="454B64"/>
                </a:solidFill>
                <a:latin typeface="Roboto"/>
                <a:ea typeface="Roboto"/>
                <a:cs typeface="Roboto"/>
                <a:sym typeface="Roboto"/>
              </a:rPr>
              <a:t>.</a:t>
            </a:r>
          </a:p>
          <a:p>
            <a:pPr algn="ctr">
              <a:lnSpc>
                <a:spcPts val="5873"/>
              </a:lnSpc>
            </a:pPr>
            <a:r>
              <a:rPr lang="en-US" sz="4195" dirty="0">
                <a:solidFill>
                  <a:srgbClr val="454B64"/>
                </a:solidFill>
                <a:latin typeface="Roboto"/>
                <a:ea typeface="Roboto"/>
                <a:cs typeface="Roboto"/>
                <a:sym typeface="Roboto"/>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3568607" y="630048"/>
            <a:ext cx="10960089" cy="1163765"/>
          </a:xfrm>
          <a:prstGeom prst="rect">
            <a:avLst/>
          </a:prstGeom>
        </p:spPr>
        <p:txBody>
          <a:bodyPr lIns="0" tIns="0" rIns="0" bIns="0" rtlCol="0" anchor="t">
            <a:spAutoFit/>
          </a:bodyPr>
          <a:lstStyle/>
          <a:p>
            <a:pPr algn="ctr">
              <a:lnSpc>
                <a:spcPts val="9490"/>
              </a:lnSpc>
            </a:pPr>
            <a:r>
              <a:rPr lang="en-US" sz="6778">
                <a:solidFill>
                  <a:srgbClr val="454B64"/>
                </a:solidFill>
                <a:latin typeface="Just Another Hand"/>
                <a:ea typeface="Just Another Hand"/>
                <a:cs typeface="Just Another Hand"/>
                <a:sym typeface="Just Another Hand"/>
              </a:rPr>
              <a:t>Akran Zorbalığını Önleyici Okul Yaklaşımı</a:t>
            </a:r>
          </a:p>
        </p:txBody>
      </p:sp>
      <p:sp>
        <p:nvSpPr>
          <p:cNvPr id="8" name="TextBox 8"/>
          <p:cNvSpPr txBox="1"/>
          <p:nvPr/>
        </p:nvSpPr>
        <p:spPr>
          <a:xfrm>
            <a:off x="1981200" y="2895728"/>
            <a:ext cx="13563600" cy="4734181"/>
          </a:xfrm>
          <a:prstGeom prst="rect">
            <a:avLst/>
          </a:prstGeom>
        </p:spPr>
        <p:txBody>
          <a:bodyPr wrap="square" lIns="0" tIns="0" rIns="0" bIns="0" rtlCol="0" anchor="t">
            <a:spAutoFit/>
          </a:bodyPr>
          <a:lstStyle/>
          <a:p>
            <a:pPr algn="ctr">
              <a:lnSpc>
                <a:spcPct val="150000"/>
              </a:lnSpc>
            </a:pPr>
            <a:r>
              <a:rPr lang="en-US" sz="4195" b="1" dirty="0" smtClean="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Akran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zorbalığı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olayına</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karışan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öğrenciler</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tüm</a:t>
            </a:r>
            <a:r>
              <a:rPr lang="en-US" sz="4195" b="1" dirty="0">
                <a:solidFill>
                  <a:srgbClr val="454B64"/>
                </a:solidFill>
                <a:latin typeface="Roboto"/>
                <a:ea typeface="Roboto"/>
                <a:cs typeface="Roboto"/>
                <a:sym typeface="Roboto"/>
              </a:rPr>
              <a:t> roller </a:t>
            </a:r>
            <a:r>
              <a:rPr lang="en-US" sz="4195" b="1" dirty="0" err="1">
                <a:solidFill>
                  <a:srgbClr val="454B64"/>
                </a:solidFill>
                <a:latin typeface="Roboto"/>
                <a:ea typeface="Roboto"/>
                <a:cs typeface="Roboto"/>
                <a:sym typeface="Roboto"/>
              </a:rPr>
              <a:t>için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tespit</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edilmeli</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ve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uygun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müdahaleler</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gerçekleştirilmeli</a:t>
            </a:r>
            <a:r>
              <a:rPr lang="en-US" sz="4195" b="1" dirty="0">
                <a:solidFill>
                  <a:srgbClr val="454B64"/>
                </a:solidFill>
                <a:latin typeface="Roboto"/>
                <a:ea typeface="Roboto"/>
                <a:cs typeface="Roboto"/>
                <a:sym typeface="Roboto"/>
              </a:rPr>
              <a:t>.</a:t>
            </a:r>
          </a:p>
          <a:p>
            <a:pPr algn="ctr">
              <a:lnSpc>
                <a:spcPct val="150000"/>
              </a:lnSpc>
              <a:spcBef>
                <a:spcPct val="0"/>
              </a:spcBef>
            </a:pPr>
            <a:r>
              <a:rPr lang="en-US" sz="4195" b="1" dirty="0">
                <a:solidFill>
                  <a:srgbClr val="454B64"/>
                </a:solidFill>
                <a:latin typeface="Roboto"/>
                <a:ea typeface="Roboto"/>
                <a:cs typeface="Roboto"/>
                <a:sym typeface="Roboto"/>
              </a:rPr>
              <a:t> • </a:t>
            </a:r>
            <a:r>
              <a:rPr lang="en-US" sz="4195" b="1" dirty="0" err="1">
                <a:solidFill>
                  <a:srgbClr val="454B64"/>
                </a:solidFill>
                <a:latin typeface="Roboto"/>
                <a:ea typeface="Roboto"/>
                <a:cs typeface="Roboto"/>
                <a:sym typeface="Roboto"/>
              </a:rPr>
              <a:t>Ebeveynlere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akran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zorbalığı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konusunda</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bilgilendirme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seminerleri</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düzenlenmeli</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ve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onların</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müdahale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sürecine</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katılması</a:t>
            </a:r>
            <a:r>
              <a:rPr lang="en-US" sz="4195" b="1" dirty="0">
                <a:solidFill>
                  <a:srgbClr val="454B64"/>
                </a:solidFill>
                <a:latin typeface="Roboto"/>
                <a:ea typeface="Roboto"/>
                <a:cs typeface="Roboto"/>
                <a:sym typeface="Roboto"/>
              </a:rPr>
              <a:t> </a:t>
            </a:r>
            <a:r>
              <a:rPr lang="en-US" sz="4195" b="1" dirty="0" err="1">
                <a:solidFill>
                  <a:srgbClr val="454B64"/>
                </a:solidFill>
                <a:latin typeface="Roboto"/>
                <a:ea typeface="Roboto"/>
                <a:cs typeface="Roboto"/>
                <a:sym typeface="Roboto"/>
              </a:rPr>
              <a:t>sağlanmalı</a:t>
            </a:r>
            <a:r>
              <a:rPr lang="en-US" sz="4195" b="1" dirty="0">
                <a:solidFill>
                  <a:srgbClr val="454B64"/>
                </a:solidFill>
                <a:latin typeface="Roboto"/>
                <a:ea typeface="Roboto"/>
                <a:cs typeface="Roboto"/>
                <a:sym typeface="Roboto"/>
              </a:rPr>
              <a:t>.</a:t>
            </a:r>
          </a:p>
        </p:txBody>
      </p:sp>
    </p:spTree>
    <p:extLst>
      <p:ext uri="{BB962C8B-B14F-4D97-AF65-F5344CB8AC3E}">
        <p14:creationId xmlns:p14="http://schemas.microsoft.com/office/powerpoint/2010/main" val="3187984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4531155" y="706248"/>
            <a:ext cx="9662332" cy="2261468"/>
          </a:xfrm>
          <a:prstGeom prst="rect">
            <a:avLst/>
          </a:prstGeom>
        </p:spPr>
        <p:txBody>
          <a:bodyPr lIns="0" tIns="0" rIns="0" bIns="0" rtlCol="0" anchor="t">
            <a:spAutoFit/>
          </a:bodyPr>
          <a:lstStyle/>
          <a:p>
            <a:pPr algn="l">
              <a:lnSpc>
                <a:spcPts val="3787"/>
              </a:lnSpc>
            </a:pPr>
            <a:r>
              <a:rPr lang="en-US" sz="2705">
                <a:solidFill>
                  <a:srgbClr val="000000"/>
                </a:solidFill>
                <a:latin typeface="Roboto"/>
                <a:ea typeface="Roboto"/>
                <a:cs typeface="Roboto"/>
                <a:sym typeface="Roboto"/>
              </a:rPr>
              <a:t>ÖĞRETMENLER SINIFTA ZORBALIĞA KARŞI NE YAPABİLİR ?</a:t>
            </a:r>
          </a:p>
          <a:p>
            <a:pPr algn="l">
              <a:lnSpc>
                <a:spcPts val="3106"/>
              </a:lnSpc>
            </a:pPr>
            <a:endParaRPr lang="en-US" sz="2705">
              <a:solidFill>
                <a:srgbClr val="000000"/>
              </a:solidFill>
              <a:latin typeface="Roboto"/>
              <a:ea typeface="Roboto"/>
              <a:cs typeface="Roboto"/>
              <a:sym typeface="Roboto"/>
            </a:endParaRPr>
          </a:p>
          <a:p>
            <a:pPr algn="l">
              <a:lnSpc>
                <a:spcPts val="3106"/>
              </a:lnSpc>
            </a:pPr>
            <a:endParaRPr lang="en-US" sz="2705">
              <a:solidFill>
                <a:srgbClr val="000000"/>
              </a:solidFill>
              <a:latin typeface="Roboto"/>
              <a:ea typeface="Roboto"/>
              <a:cs typeface="Roboto"/>
              <a:sym typeface="Roboto"/>
            </a:endParaRPr>
          </a:p>
          <a:p>
            <a:pPr algn="ctr">
              <a:lnSpc>
                <a:spcPts val="8366"/>
              </a:lnSpc>
            </a:pPr>
            <a:endParaRPr lang="en-US" sz="2705">
              <a:solidFill>
                <a:srgbClr val="000000"/>
              </a:solidFill>
              <a:latin typeface="Roboto"/>
              <a:ea typeface="Roboto"/>
              <a:cs typeface="Roboto"/>
              <a:sym typeface="Roboto"/>
            </a:endParaRPr>
          </a:p>
        </p:txBody>
      </p:sp>
      <p:sp>
        <p:nvSpPr>
          <p:cNvPr id="8" name="TextBox 8"/>
          <p:cNvSpPr txBox="1"/>
          <p:nvPr/>
        </p:nvSpPr>
        <p:spPr>
          <a:xfrm>
            <a:off x="1342768" y="2810247"/>
            <a:ext cx="15745143" cy="11787901"/>
          </a:xfrm>
          <a:prstGeom prst="rect">
            <a:avLst/>
          </a:prstGeom>
        </p:spPr>
        <p:txBody>
          <a:bodyPr lIns="0" tIns="0" rIns="0" bIns="0" rtlCol="0" anchor="t">
            <a:spAutoFit/>
          </a:bodyPr>
          <a:lstStyle/>
          <a:p>
            <a:pPr algn="ctr">
              <a:lnSpc>
                <a:spcPts val="5873"/>
              </a:lnSpc>
            </a:pPr>
            <a:r>
              <a:rPr lang="en-US" sz="4195" b="1">
                <a:solidFill>
                  <a:srgbClr val="454B64"/>
                </a:solidFill>
                <a:latin typeface="Roboto Bold"/>
                <a:ea typeface="Roboto Bold"/>
                <a:cs typeface="Roboto Bold"/>
                <a:sym typeface="Roboto Bold"/>
              </a:rPr>
              <a:t>Zorbalığı önlemek için öğrencilerle okul kuralları hakkında konuşmak ve onlara bilgi vermek</a:t>
            </a: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r>
              <a:rPr lang="en-US" sz="4195" b="1">
                <a:solidFill>
                  <a:srgbClr val="454B64"/>
                </a:solidFill>
                <a:latin typeface="Roboto Bold"/>
                <a:ea typeface="Roboto Bold"/>
                <a:cs typeface="Roboto Bold"/>
                <a:sym typeface="Roboto Bold"/>
              </a:rPr>
              <a:t>Sınıf kurallarını etkileyici ve sürekli bir şekilde uygulamak</a:t>
            </a: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r>
              <a:rPr lang="en-US" sz="4195" b="1">
                <a:solidFill>
                  <a:srgbClr val="454B64"/>
                </a:solidFill>
                <a:latin typeface="Roboto Bold"/>
                <a:ea typeface="Roboto Bold"/>
                <a:cs typeface="Roboto Bold"/>
                <a:sym typeface="Roboto Bold"/>
              </a:rPr>
              <a:t>Sınıfın sosyal ve fiziksel görünümünü sağlamlaştırmak için öğrencilerin paylaşım sorumluluklarını geliştirmek</a:t>
            </a: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pPr>
            <a:endParaRPr lang="en-US" sz="4195" b="1">
              <a:solidFill>
                <a:srgbClr val="454B64"/>
              </a:solidFill>
              <a:latin typeface="Roboto Bold"/>
              <a:ea typeface="Roboto Bold"/>
              <a:cs typeface="Roboto Bold"/>
              <a:sym typeface="Roboto Bold"/>
            </a:endParaRPr>
          </a:p>
          <a:p>
            <a:pPr algn="ctr">
              <a:lnSpc>
                <a:spcPts val="5873"/>
              </a:lnSpc>
              <a:spcBef>
                <a:spcPct val="0"/>
              </a:spcBef>
            </a:pPr>
            <a:endParaRPr lang="en-US" sz="4195" b="1">
              <a:solidFill>
                <a:srgbClr val="454B64"/>
              </a:solidFill>
              <a:latin typeface="Roboto Bold"/>
              <a:ea typeface="Roboto Bold"/>
              <a:cs typeface="Roboto Bold"/>
              <a:sym typeface="Roboto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759304" y="0"/>
            <a:ext cx="10769391" cy="2193040"/>
          </a:xfrm>
          <a:custGeom>
            <a:avLst/>
            <a:gdLst/>
            <a:ahLst/>
            <a:cxnLst/>
            <a:rect l="l" t="t" r="r" b="b"/>
            <a:pathLst>
              <a:path w="10769391" h="2193040">
                <a:moveTo>
                  <a:pt x="0" y="0"/>
                </a:moveTo>
                <a:lnTo>
                  <a:pt x="10769392" y="0"/>
                </a:lnTo>
                <a:lnTo>
                  <a:pt x="10769392" y="2193040"/>
                </a:lnTo>
                <a:lnTo>
                  <a:pt x="0" y="21930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4833753" y="804483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6455280" y="8311922"/>
            <a:ext cx="5520120" cy="5128693"/>
          </a:xfrm>
          <a:custGeom>
            <a:avLst/>
            <a:gdLst/>
            <a:ahLst/>
            <a:cxnLst/>
            <a:rect l="l" t="t" r="r" b="b"/>
            <a:pathLst>
              <a:path w="5520120" h="5128693">
                <a:moveTo>
                  <a:pt x="0" y="0"/>
                </a:moveTo>
                <a:lnTo>
                  <a:pt x="5520120" y="0"/>
                </a:lnTo>
                <a:lnTo>
                  <a:pt x="5520120" y="5128693"/>
                </a:lnTo>
                <a:lnTo>
                  <a:pt x="0" y="51286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4495800" y="670327"/>
            <a:ext cx="9662332" cy="452240"/>
          </a:xfrm>
          <a:prstGeom prst="rect">
            <a:avLst/>
          </a:prstGeom>
        </p:spPr>
        <p:txBody>
          <a:bodyPr lIns="0" tIns="0" rIns="0" bIns="0" rtlCol="0" anchor="t">
            <a:spAutoFit/>
          </a:bodyPr>
          <a:lstStyle/>
          <a:p>
            <a:pPr algn="l">
              <a:lnSpc>
                <a:spcPts val="3787"/>
              </a:lnSpc>
            </a:pPr>
            <a:r>
              <a:rPr lang="en-US" sz="2705" b="1" dirty="0">
                <a:solidFill>
                  <a:srgbClr val="000000"/>
                </a:solidFill>
                <a:latin typeface="Roboto"/>
                <a:ea typeface="Roboto"/>
                <a:cs typeface="Roboto"/>
                <a:sym typeface="Roboto"/>
              </a:rPr>
              <a:t>ÖĞRETMENLER SINIFTA ZORBALIĞA KARŞI NE YAPABİLİR </a:t>
            </a:r>
            <a:r>
              <a:rPr lang="en-US" sz="2705" b="1" dirty="0" smtClean="0">
                <a:solidFill>
                  <a:srgbClr val="000000"/>
                </a:solidFill>
                <a:latin typeface="Roboto"/>
                <a:ea typeface="Roboto"/>
                <a:cs typeface="Roboto"/>
                <a:sym typeface="Roboto"/>
              </a:rPr>
              <a:t>?</a:t>
            </a:r>
            <a:endParaRPr lang="en-US" sz="2705" dirty="0">
              <a:solidFill>
                <a:srgbClr val="000000"/>
              </a:solidFill>
              <a:latin typeface="Roboto"/>
              <a:ea typeface="Roboto"/>
              <a:cs typeface="Roboto"/>
              <a:sym typeface="Roboto"/>
            </a:endParaRPr>
          </a:p>
        </p:txBody>
      </p:sp>
      <p:sp>
        <p:nvSpPr>
          <p:cNvPr id="8" name="TextBox 8"/>
          <p:cNvSpPr txBox="1"/>
          <p:nvPr/>
        </p:nvSpPr>
        <p:spPr>
          <a:xfrm>
            <a:off x="1342768" y="2193040"/>
            <a:ext cx="15745143" cy="9079409"/>
          </a:xfrm>
          <a:prstGeom prst="rect">
            <a:avLst/>
          </a:prstGeom>
        </p:spPr>
        <p:txBody>
          <a:bodyPr lIns="0" tIns="0" rIns="0" bIns="0" rtlCol="0" anchor="t">
            <a:spAutoFit/>
          </a:bodyPr>
          <a:lstStyle/>
          <a:p>
            <a:pPr algn="ctr">
              <a:lnSpc>
                <a:spcPts val="5873"/>
              </a:lnSpc>
            </a:pPr>
            <a:endParaRPr dirty="0"/>
          </a:p>
          <a:p>
            <a:pPr marL="571500" indent="-571500">
              <a:lnSpc>
                <a:spcPts val="5873"/>
              </a:lnSpc>
              <a:buFont typeface="Wingdings" panose="05000000000000000000" pitchFamily="2" charset="2"/>
              <a:buChar char="Ø"/>
            </a:pPr>
            <a:r>
              <a:rPr lang="en-US" sz="4195" b="1" dirty="0" err="1">
                <a:solidFill>
                  <a:srgbClr val="454B64"/>
                </a:solidFill>
                <a:latin typeface="Roboto Bold"/>
                <a:ea typeface="Roboto Bold"/>
                <a:cs typeface="Roboto Bold"/>
                <a:sym typeface="Roboto Bold"/>
              </a:rPr>
              <a:t>Zorbalık</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zulüm</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ya</a:t>
            </a:r>
            <a:r>
              <a:rPr lang="en-US" sz="4195" b="1" dirty="0">
                <a:solidFill>
                  <a:srgbClr val="454B64"/>
                </a:solidFill>
                <a:latin typeface="Roboto Bold"/>
                <a:ea typeface="Roboto Bold"/>
                <a:cs typeface="Roboto Bold"/>
                <a:sym typeface="Roboto Bold"/>
              </a:rPr>
              <a:t> da </a:t>
            </a:r>
            <a:r>
              <a:rPr lang="en-US" sz="4195" b="1" dirty="0" err="1">
                <a:solidFill>
                  <a:srgbClr val="454B64"/>
                </a:solidFill>
                <a:latin typeface="Roboto Bold"/>
                <a:ea typeface="Roboto Bold"/>
                <a:cs typeface="Roboto Bold"/>
                <a:sym typeface="Roboto Bold"/>
              </a:rPr>
              <a:t>sıkıntıya</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maruz</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kaldıklarında</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rapor</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etmelerini</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sağlamak</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amacıyla</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eğitmek</a:t>
            </a:r>
            <a:endParaRPr lang="en-US" sz="4195" b="1" dirty="0">
              <a:solidFill>
                <a:srgbClr val="454B64"/>
              </a:solidFill>
              <a:latin typeface="Roboto Bold"/>
              <a:ea typeface="Roboto Bold"/>
              <a:cs typeface="Roboto Bold"/>
              <a:sym typeface="Roboto Bold"/>
            </a:endParaRPr>
          </a:p>
          <a:p>
            <a:pPr marL="571500" indent="-571500">
              <a:lnSpc>
                <a:spcPts val="5873"/>
              </a:lnSpc>
              <a:buFont typeface="Wingdings" panose="05000000000000000000" pitchFamily="2" charset="2"/>
              <a:buChar char="Ø"/>
            </a:pPr>
            <a:r>
              <a:rPr lang="en-US" sz="4195" b="1" dirty="0" err="1" smtClean="0">
                <a:solidFill>
                  <a:srgbClr val="454B64"/>
                </a:solidFill>
                <a:latin typeface="Roboto Bold"/>
                <a:ea typeface="Roboto Bold"/>
                <a:cs typeface="Roboto Bold"/>
                <a:sym typeface="Roboto Bold"/>
              </a:rPr>
              <a:t>Yardım</a:t>
            </a:r>
            <a:r>
              <a:rPr lang="en-US" sz="4195" b="1" dirty="0" smtClean="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çağrılarına</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cevap</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vermek</a:t>
            </a:r>
            <a:endParaRPr lang="en-US" sz="4195" b="1" dirty="0">
              <a:solidFill>
                <a:srgbClr val="454B64"/>
              </a:solidFill>
              <a:latin typeface="Roboto Bold"/>
              <a:ea typeface="Roboto Bold"/>
              <a:cs typeface="Roboto Bold"/>
              <a:sym typeface="Roboto Bold"/>
            </a:endParaRPr>
          </a:p>
          <a:p>
            <a:pPr marL="571500" indent="-571500">
              <a:lnSpc>
                <a:spcPts val="5873"/>
              </a:lnSpc>
              <a:buFont typeface="Wingdings" panose="05000000000000000000" pitchFamily="2" charset="2"/>
              <a:buChar char="Ø"/>
            </a:pPr>
            <a:r>
              <a:rPr lang="en-US" sz="4195" b="1" dirty="0" err="1">
                <a:solidFill>
                  <a:srgbClr val="454B64"/>
                </a:solidFill>
                <a:latin typeface="Roboto Bold"/>
                <a:ea typeface="Roboto Bold"/>
                <a:cs typeface="Roboto Bold"/>
                <a:sym typeface="Roboto Bold"/>
              </a:rPr>
              <a:t>Öğrencilerin</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zorbalıkla</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ilgili</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görüşlerini</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araştırmak</a:t>
            </a:r>
            <a:endParaRPr lang="en-US" sz="4195" b="1" dirty="0">
              <a:solidFill>
                <a:srgbClr val="454B64"/>
              </a:solidFill>
              <a:latin typeface="Roboto Bold"/>
              <a:ea typeface="Roboto Bold"/>
              <a:cs typeface="Roboto Bold"/>
              <a:sym typeface="Roboto Bold"/>
            </a:endParaRPr>
          </a:p>
          <a:p>
            <a:pPr marL="571500" indent="-571500">
              <a:lnSpc>
                <a:spcPts val="5873"/>
              </a:lnSpc>
              <a:buFont typeface="Wingdings" panose="05000000000000000000" pitchFamily="2" charset="2"/>
              <a:buChar char="Ø"/>
            </a:pPr>
            <a:r>
              <a:rPr lang="en-US" sz="4195" b="1" dirty="0" err="1">
                <a:solidFill>
                  <a:srgbClr val="454B64"/>
                </a:solidFill>
                <a:latin typeface="Roboto Bold"/>
                <a:ea typeface="Roboto Bold"/>
                <a:cs typeface="Roboto Bold"/>
                <a:sym typeface="Roboto Bold"/>
              </a:rPr>
              <a:t>Gözlemci</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olmak</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öğrencilerin</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birbirleriyle</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olan</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ilişkilerini</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gözlemlemek</a:t>
            </a:r>
            <a:endParaRPr lang="en-US" sz="4195" b="1" dirty="0">
              <a:solidFill>
                <a:srgbClr val="454B64"/>
              </a:solidFill>
              <a:latin typeface="Roboto Bold"/>
              <a:ea typeface="Roboto Bold"/>
              <a:cs typeface="Roboto Bold"/>
              <a:sym typeface="Roboto Bold"/>
            </a:endParaRPr>
          </a:p>
          <a:p>
            <a:pPr marL="571500" indent="-571500">
              <a:lnSpc>
                <a:spcPts val="5873"/>
              </a:lnSpc>
              <a:buFont typeface="Wingdings" panose="05000000000000000000" pitchFamily="2" charset="2"/>
              <a:buChar char="Ø"/>
            </a:pPr>
            <a:r>
              <a:rPr lang="en-US" sz="4195" b="1" dirty="0" err="1">
                <a:solidFill>
                  <a:srgbClr val="454B64"/>
                </a:solidFill>
                <a:latin typeface="Roboto Bold"/>
                <a:ea typeface="Roboto Bold"/>
                <a:cs typeface="Roboto Bold"/>
                <a:sym typeface="Roboto Bold"/>
              </a:rPr>
              <a:t>Varsa</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okul</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rehber</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öğretmeniyle</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işbirliği</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içinde</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çalışmalar</a:t>
            </a:r>
            <a:r>
              <a:rPr lang="en-US" sz="4195" b="1" dirty="0">
                <a:solidFill>
                  <a:srgbClr val="454B64"/>
                </a:solidFill>
                <a:latin typeface="Roboto Bold"/>
                <a:ea typeface="Roboto Bold"/>
                <a:cs typeface="Roboto Bold"/>
                <a:sym typeface="Roboto Bold"/>
              </a:rPr>
              <a:t> </a:t>
            </a:r>
            <a:r>
              <a:rPr lang="en-US" sz="4195" b="1" dirty="0" err="1">
                <a:solidFill>
                  <a:srgbClr val="454B64"/>
                </a:solidFill>
                <a:latin typeface="Roboto Bold"/>
                <a:ea typeface="Roboto Bold"/>
                <a:cs typeface="Roboto Bold"/>
                <a:sym typeface="Roboto Bold"/>
              </a:rPr>
              <a:t>yürütmek</a:t>
            </a:r>
            <a:endParaRPr lang="en-US" sz="4195" b="1" dirty="0">
              <a:solidFill>
                <a:srgbClr val="454B64"/>
              </a:solidFill>
              <a:latin typeface="Roboto Bold"/>
              <a:ea typeface="Roboto Bold"/>
              <a:cs typeface="Roboto Bold"/>
              <a:sym typeface="Roboto Bold"/>
            </a:endParaRPr>
          </a:p>
          <a:p>
            <a:pPr marL="571500" indent="-571500">
              <a:lnSpc>
                <a:spcPts val="5873"/>
              </a:lnSpc>
              <a:buFont typeface="Wingdings" panose="05000000000000000000" pitchFamily="2" charset="2"/>
              <a:buChar char="Ø"/>
            </a:pPr>
            <a:endParaRPr lang="en-US" sz="4195" b="1" dirty="0">
              <a:solidFill>
                <a:srgbClr val="454B64"/>
              </a:solidFill>
              <a:latin typeface="Roboto Bold"/>
              <a:ea typeface="Roboto Bold"/>
              <a:cs typeface="Roboto Bold"/>
              <a:sym typeface="Roboto Bold"/>
            </a:endParaRPr>
          </a:p>
          <a:p>
            <a:pPr algn="ctr">
              <a:lnSpc>
                <a:spcPts val="5873"/>
              </a:lnSpc>
            </a:pPr>
            <a:endParaRPr lang="en-US" sz="4195" b="1" dirty="0">
              <a:solidFill>
                <a:srgbClr val="454B64"/>
              </a:solidFill>
              <a:latin typeface="Roboto Bold"/>
              <a:ea typeface="Roboto Bold"/>
              <a:cs typeface="Roboto Bold"/>
              <a:sym typeface="Roboto Bold"/>
            </a:endParaRPr>
          </a:p>
          <a:p>
            <a:pPr algn="ctr">
              <a:lnSpc>
                <a:spcPts val="5873"/>
              </a:lnSpc>
              <a:spcBef>
                <a:spcPct val="0"/>
              </a:spcBef>
            </a:pPr>
            <a:endParaRPr lang="en-US" sz="4195" b="1" dirty="0">
              <a:solidFill>
                <a:srgbClr val="454B64"/>
              </a:solidFill>
              <a:latin typeface="Roboto Bold"/>
              <a:ea typeface="Roboto Bold"/>
              <a:cs typeface="Roboto Bold"/>
              <a:sym typeface="Robot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rot="-3863822">
            <a:off x="6908108" y="1493849"/>
            <a:ext cx="4471784" cy="6332654"/>
          </a:xfrm>
          <a:custGeom>
            <a:avLst/>
            <a:gdLst/>
            <a:ahLst/>
            <a:cxnLst/>
            <a:rect l="l" t="t" r="r" b="b"/>
            <a:pathLst>
              <a:path w="4471784" h="6332654">
                <a:moveTo>
                  <a:pt x="0" y="0"/>
                </a:moveTo>
                <a:lnTo>
                  <a:pt x="4471784" y="0"/>
                </a:lnTo>
                <a:lnTo>
                  <a:pt x="4471784" y="6332654"/>
                </a:lnTo>
                <a:lnTo>
                  <a:pt x="0" y="63326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6061011" y="4166795"/>
            <a:ext cx="6275029" cy="1377949"/>
          </a:xfrm>
          <a:prstGeom prst="rect">
            <a:avLst/>
          </a:prstGeom>
        </p:spPr>
        <p:txBody>
          <a:bodyPr lIns="0" tIns="0" rIns="0" bIns="0" rtlCol="0" anchor="t">
            <a:spAutoFit/>
          </a:bodyPr>
          <a:lstStyle/>
          <a:p>
            <a:pPr algn="ctr">
              <a:lnSpc>
                <a:spcPts val="11200"/>
              </a:lnSpc>
            </a:pPr>
            <a:r>
              <a:rPr lang="en-US" sz="8000">
                <a:solidFill>
                  <a:srgbClr val="454B64"/>
                </a:solidFill>
                <a:latin typeface="Just Another Hand"/>
                <a:ea typeface="Just Another Hand"/>
                <a:cs typeface="Just Another Hand"/>
                <a:sym typeface="Just Another Hand"/>
              </a:rPr>
              <a:t>AKRAN ZORBALIĞI</a:t>
            </a:r>
          </a:p>
        </p:txBody>
      </p:sp>
      <p:sp>
        <p:nvSpPr>
          <p:cNvPr id="4" name="Freeform 4"/>
          <p:cNvSpPr/>
          <p:nvPr/>
        </p:nvSpPr>
        <p:spPr>
          <a:xfrm rot="-3626039" flipH="1">
            <a:off x="8505846" y="6698228"/>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398037" y="5351586"/>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071891">
            <a:off x="10731241" y="5999189"/>
            <a:ext cx="1385359" cy="391364"/>
          </a:xfrm>
          <a:custGeom>
            <a:avLst/>
            <a:gdLst/>
            <a:ahLst/>
            <a:cxnLst/>
            <a:rect l="l" t="t" r="r" b="b"/>
            <a:pathLst>
              <a:path w="1385359" h="391364">
                <a:moveTo>
                  <a:pt x="0" y="0"/>
                </a:moveTo>
                <a:lnTo>
                  <a:pt x="1385359" y="0"/>
                </a:lnTo>
                <a:lnTo>
                  <a:pt x="1385359" y="391364"/>
                </a:lnTo>
                <a:lnTo>
                  <a:pt x="0" y="391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1134582" flipH="1">
            <a:off x="4933162" y="5758666"/>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652380" y="4328720"/>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809758" y="4860533"/>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ea typeface="Roboto"/>
                <a:cs typeface="Roboto"/>
                <a:sym typeface="Roboto"/>
              </a:rPr>
              <a:t>KASITLIDIR</a:t>
            </a:r>
          </a:p>
        </p:txBody>
      </p:sp>
      <p:sp>
        <p:nvSpPr>
          <p:cNvPr id="12" name="Freeform 12"/>
          <p:cNvSpPr/>
          <p:nvPr/>
        </p:nvSpPr>
        <p:spPr>
          <a:xfrm>
            <a:off x="6418676" y="7754874"/>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6561669" y="7881358"/>
            <a:ext cx="4126831" cy="1163167"/>
          </a:xfrm>
          <a:prstGeom prst="rect">
            <a:avLst/>
          </a:prstGeom>
        </p:spPr>
        <p:txBody>
          <a:bodyPr lIns="0" tIns="0" rIns="0" bIns="0" rtlCol="0" anchor="t">
            <a:spAutoFit/>
          </a:bodyPr>
          <a:lstStyle/>
          <a:p>
            <a:pPr algn="ctr">
              <a:lnSpc>
                <a:spcPts val="4653"/>
              </a:lnSpc>
            </a:pPr>
            <a:r>
              <a:rPr lang="en-US" sz="3323">
                <a:solidFill>
                  <a:srgbClr val="454B64"/>
                </a:solidFill>
                <a:latin typeface="Roboto"/>
                <a:ea typeface="Roboto"/>
                <a:cs typeface="Roboto"/>
                <a:sym typeface="Roboto"/>
              </a:rPr>
              <a:t>GÜÇ DENGESİZLİĞİ VARDIR</a:t>
            </a:r>
          </a:p>
        </p:txBody>
      </p:sp>
      <p:sp>
        <p:nvSpPr>
          <p:cNvPr id="14" name="TextBox 14"/>
          <p:cNvSpPr txBox="1"/>
          <p:nvPr/>
        </p:nvSpPr>
        <p:spPr>
          <a:xfrm>
            <a:off x="12121248" y="5719929"/>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ea typeface="Roboto"/>
                <a:cs typeface="Roboto"/>
                <a:sym typeface="Roboto"/>
              </a:rPr>
              <a:t>SÜREKLİDİR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1050949" y="865006"/>
            <a:ext cx="11722895" cy="7815263"/>
          </a:xfrm>
          <a:prstGeom prst="rect">
            <a:avLst/>
          </a:prstGeom>
        </p:spPr>
      </p:pic>
    </p:spTree>
    <p:extLst>
      <p:ext uri="{BB962C8B-B14F-4D97-AF65-F5344CB8AC3E}">
        <p14:creationId xmlns:p14="http://schemas.microsoft.com/office/powerpoint/2010/main" val="319486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473246" y="1618979"/>
            <a:ext cx="11347287" cy="7218045"/>
          </a:xfrm>
          <a:prstGeom prst="rect">
            <a:avLst/>
          </a:prstGeom>
        </p:spPr>
      </p:pic>
    </p:spTree>
    <p:extLst>
      <p:ext uri="{BB962C8B-B14F-4D97-AF65-F5344CB8AC3E}">
        <p14:creationId xmlns:p14="http://schemas.microsoft.com/office/powerpoint/2010/main" val="3135087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43200" y="2171700"/>
            <a:ext cx="12015981" cy="1658190"/>
          </a:xfrm>
        </p:spPr>
        <p:txBody>
          <a:bodyPr>
            <a:normAutofit/>
          </a:bodyPr>
          <a:lstStyle/>
          <a:p>
            <a:pPr marL="1371600" lvl="2" indent="0" algn="ctr">
              <a:buNone/>
            </a:pPr>
            <a:r>
              <a:rPr lang="tr-TR" sz="4800" dirty="0">
                <a:solidFill>
                  <a:schemeClr val="accent2">
                    <a:lumMod val="60000"/>
                    <a:lumOff val="40000"/>
                  </a:schemeClr>
                </a:solidFill>
              </a:rPr>
              <a:t>Katılımınızdan dolayı teşekkür ederiz.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686300"/>
            <a:ext cx="5698115" cy="3798743"/>
          </a:xfrm>
          <a:prstGeom prst="rect">
            <a:avLst/>
          </a:prstGeom>
        </p:spPr>
      </p:pic>
    </p:spTree>
    <p:extLst>
      <p:ext uri="{BB962C8B-B14F-4D97-AF65-F5344CB8AC3E}">
        <p14:creationId xmlns:p14="http://schemas.microsoft.com/office/powerpoint/2010/main" val="55262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600200" y="1260243"/>
            <a:ext cx="11956135" cy="8379057"/>
          </a:xfrm>
          <a:custGeom>
            <a:avLst/>
            <a:gdLst/>
            <a:ahLst/>
            <a:cxnLst/>
            <a:rect l="l" t="t" r="r" b="b"/>
            <a:pathLst>
              <a:path w="12162565" h="8907964">
                <a:moveTo>
                  <a:pt x="0" y="0"/>
                </a:moveTo>
                <a:lnTo>
                  <a:pt x="12162565" y="0"/>
                </a:lnTo>
                <a:lnTo>
                  <a:pt x="12162565" y="8907964"/>
                </a:lnTo>
                <a:lnTo>
                  <a:pt x="0" y="89079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4707240" y="1689122"/>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2373881" y="4173080"/>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951465" y="6551206"/>
            <a:ext cx="168967" cy="242009"/>
          </a:xfrm>
          <a:custGeom>
            <a:avLst/>
            <a:gdLst/>
            <a:ahLst/>
            <a:cxnLst/>
            <a:rect l="l" t="t" r="r" b="b"/>
            <a:pathLst>
              <a:path w="168967" h="242009">
                <a:moveTo>
                  <a:pt x="0" y="0"/>
                </a:moveTo>
                <a:lnTo>
                  <a:pt x="168966" y="0"/>
                </a:lnTo>
                <a:lnTo>
                  <a:pt x="168966" y="242009"/>
                </a:lnTo>
                <a:lnTo>
                  <a:pt x="0" y="2420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5038432" y="1871723"/>
            <a:ext cx="7540312" cy="1377949"/>
          </a:xfrm>
          <a:prstGeom prst="rect">
            <a:avLst/>
          </a:prstGeom>
        </p:spPr>
        <p:txBody>
          <a:bodyPr lIns="0" tIns="0" rIns="0" bIns="0" rtlCol="0" anchor="t">
            <a:spAutoFit/>
          </a:bodyPr>
          <a:lstStyle/>
          <a:p>
            <a:pPr algn="ctr">
              <a:lnSpc>
                <a:spcPts val="11200"/>
              </a:lnSpc>
            </a:pPr>
            <a:r>
              <a:rPr lang="en-US" sz="8000" dirty="0">
                <a:solidFill>
                  <a:srgbClr val="454B64"/>
                </a:solidFill>
                <a:latin typeface="Just Another Hand"/>
                <a:ea typeface="Just Another Hand"/>
                <a:cs typeface="Just Another Hand"/>
                <a:sym typeface="Just Another Hand"/>
              </a:rPr>
              <a:t>AKRAN ZORBALIĞI</a:t>
            </a:r>
          </a:p>
        </p:txBody>
      </p:sp>
      <p:sp>
        <p:nvSpPr>
          <p:cNvPr id="12" name="TextBox 12"/>
          <p:cNvSpPr txBox="1"/>
          <p:nvPr/>
        </p:nvSpPr>
        <p:spPr>
          <a:xfrm>
            <a:off x="2896849" y="4003320"/>
            <a:ext cx="9156405" cy="1261111"/>
          </a:xfrm>
          <a:prstGeom prst="rect">
            <a:avLst/>
          </a:prstGeom>
        </p:spPr>
        <p:txBody>
          <a:bodyPr lIns="0" tIns="0" rIns="0" bIns="0" rtlCol="0" anchor="t">
            <a:spAutoFit/>
          </a:bodyPr>
          <a:lstStyle/>
          <a:p>
            <a:pPr>
              <a:lnSpc>
                <a:spcPts val="5039"/>
              </a:lnSpc>
              <a:spcBef>
                <a:spcPct val="0"/>
              </a:spcBef>
            </a:pPr>
            <a:r>
              <a:rPr lang="en-US" sz="3599" dirty="0" err="1">
                <a:solidFill>
                  <a:srgbClr val="454B64"/>
                </a:solidFill>
                <a:latin typeface="Roboto"/>
                <a:ea typeface="Roboto"/>
                <a:cs typeface="Roboto"/>
                <a:sym typeface="Roboto"/>
              </a:rPr>
              <a:t>Akran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zorbalığı</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okul</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öncesi</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dönemden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itibaren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gözlemlenmektedir</a:t>
            </a:r>
            <a:r>
              <a:rPr lang="en-US" sz="3599" dirty="0">
                <a:solidFill>
                  <a:srgbClr val="454B64"/>
                </a:solidFill>
                <a:latin typeface="Roboto"/>
                <a:ea typeface="Roboto"/>
                <a:cs typeface="Roboto"/>
                <a:sym typeface="Roboto"/>
              </a:rPr>
              <a:t>. </a:t>
            </a:r>
          </a:p>
        </p:txBody>
      </p:sp>
      <p:sp>
        <p:nvSpPr>
          <p:cNvPr id="13" name="TextBox 13"/>
          <p:cNvSpPr txBox="1"/>
          <p:nvPr/>
        </p:nvSpPr>
        <p:spPr>
          <a:xfrm>
            <a:off x="2239509" y="5843572"/>
            <a:ext cx="11013488" cy="1899285"/>
          </a:xfrm>
          <a:prstGeom prst="rect">
            <a:avLst/>
          </a:prstGeom>
        </p:spPr>
        <p:txBody>
          <a:bodyPr lIns="0" tIns="0" rIns="0" bIns="0" rtlCol="0" anchor="t">
            <a:spAutoFit/>
          </a:bodyPr>
          <a:lstStyle/>
          <a:p>
            <a:pPr algn="l">
              <a:lnSpc>
                <a:spcPts val="5039"/>
              </a:lnSpc>
              <a:spcBef>
                <a:spcPct val="0"/>
              </a:spcBef>
            </a:pPr>
            <a:r>
              <a:rPr lang="en-US" sz="3599" dirty="0" err="1">
                <a:solidFill>
                  <a:srgbClr val="454B64"/>
                </a:solidFill>
                <a:latin typeface="Roboto"/>
                <a:ea typeface="Roboto"/>
                <a:cs typeface="Roboto"/>
                <a:sym typeface="Roboto"/>
              </a:rPr>
              <a:t>Araştırmalar</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akran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zorbalığının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ilkokulun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sonlarına</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doğru</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arttığını</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ortaokulda</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en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üst</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seviyeye</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ulaştığını</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ve</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lisenin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sonlarında</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ise</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azaldığını</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göstermektedir</a:t>
            </a:r>
            <a:r>
              <a:rPr lang="en-US" sz="3599" dirty="0">
                <a:solidFill>
                  <a:srgbClr val="454B64"/>
                </a:solidFill>
                <a:latin typeface="Roboto"/>
                <a:ea typeface="Roboto"/>
                <a:cs typeface="Roboto"/>
                <a:sym typeface="Roboto"/>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224803" y="1260243"/>
            <a:ext cx="11480110" cy="8408128"/>
          </a:xfrm>
          <a:custGeom>
            <a:avLst/>
            <a:gdLst/>
            <a:ahLst/>
            <a:cxnLst/>
            <a:rect l="l" t="t" r="r" b="b"/>
            <a:pathLst>
              <a:path w="11480110" h="8408128">
                <a:moveTo>
                  <a:pt x="0" y="0"/>
                </a:moveTo>
                <a:lnTo>
                  <a:pt x="11480110" y="0"/>
                </a:lnTo>
                <a:lnTo>
                  <a:pt x="11480110" y="8408128"/>
                </a:lnTo>
                <a:lnTo>
                  <a:pt x="0" y="840812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5042652" y="1028700"/>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2219178" y="3695700"/>
            <a:ext cx="334432" cy="374583"/>
          </a:xfrm>
          <a:custGeom>
            <a:avLst/>
            <a:gdLst/>
            <a:ahLst/>
            <a:cxnLst/>
            <a:rect l="l" t="t" r="r" b="b"/>
            <a:pathLst>
              <a:path w="168967" h="242009">
                <a:moveTo>
                  <a:pt x="0" y="0"/>
                </a:moveTo>
                <a:lnTo>
                  <a:pt x="168966" y="0"/>
                </a:lnTo>
                <a:lnTo>
                  <a:pt x="168966" y="242009"/>
                </a:lnTo>
                <a:lnTo>
                  <a:pt x="0" y="2420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2126990" y="6184280"/>
            <a:ext cx="348863" cy="268694"/>
          </a:xfrm>
          <a:custGeom>
            <a:avLst/>
            <a:gdLst/>
            <a:ahLst/>
            <a:cxnLst/>
            <a:rect l="l" t="t" r="r" b="b"/>
            <a:pathLst>
              <a:path w="168967" h="242009">
                <a:moveTo>
                  <a:pt x="0" y="0"/>
                </a:moveTo>
                <a:lnTo>
                  <a:pt x="168966" y="0"/>
                </a:lnTo>
                <a:lnTo>
                  <a:pt x="168966" y="242009"/>
                </a:lnTo>
                <a:lnTo>
                  <a:pt x="0" y="2420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5373844" y="1190492"/>
            <a:ext cx="7540312" cy="1377949"/>
          </a:xfrm>
          <a:prstGeom prst="rect">
            <a:avLst/>
          </a:prstGeom>
        </p:spPr>
        <p:txBody>
          <a:bodyPr lIns="0" tIns="0" rIns="0" bIns="0" rtlCol="0" anchor="t">
            <a:spAutoFit/>
          </a:bodyPr>
          <a:lstStyle/>
          <a:p>
            <a:pPr algn="ctr">
              <a:lnSpc>
                <a:spcPts val="11200"/>
              </a:lnSpc>
            </a:pPr>
            <a:r>
              <a:rPr lang="en-US" sz="8000">
                <a:solidFill>
                  <a:srgbClr val="454B64"/>
                </a:solidFill>
                <a:latin typeface="Just Another Hand"/>
                <a:ea typeface="Just Another Hand"/>
                <a:cs typeface="Just Another Hand"/>
                <a:sym typeface="Just Another Hand"/>
              </a:rPr>
              <a:t>AKRAN ZORBALIĞI</a:t>
            </a:r>
          </a:p>
        </p:txBody>
      </p:sp>
      <p:sp>
        <p:nvSpPr>
          <p:cNvPr id="12" name="TextBox 12"/>
          <p:cNvSpPr txBox="1"/>
          <p:nvPr/>
        </p:nvSpPr>
        <p:spPr>
          <a:xfrm>
            <a:off x="2968656" y="3671543"/>
            <a:ext cx="9156405" cy="1899286"/>
          </a:xfrm>
          <a:prstGeom prst="rect">
            <a:avLst/>
          </a:prstGeom>
        </p:spPr>
        <p:txBody>
          <a:bodyPr lIns="0" tIns="0" rIns="0" bIns="0" rtlCol="0" anchor="t">
            <a:spAutoFit/>
          </a:bodyPr>
          <a:lstStyle/>
          <a:p>
            <a:pPr>
              <a:lnSpc>
                <a:spcPts val="5039"/>
              </a:lnSpc>
              <a:spcBef>
                <a:spcPct val="0"/>
              </a:spcBef>
            </a:pPr>
            <a:r>
              <a:rPr lang="en-US" sz="3599" dirty="0" err="1">
                <a:solidFill>
                  <a:srgbClr val="454B64"/>
                </a:solidFill>
                <a:latin typeface="Roboto"/>
                <a:ea typeface="Roboto"/>
                <a:cs typeface="Roboto"/>
                <a:sym typeface="Roboto"/>
              </a:rPr>
              <a:t>İlkokul</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düzeyinde</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yaklaşık</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olarak</a:t>
            </a:r>
            <a:r>
              <a:rPr lang="en-US" sz="3599" dirty="0">
                <a:solidFill>
                  <a:srgbClr val="454B64"/>
                </a:solidFill>
                <a:latin typeface="Roboto"/>
                <a:ea typeface="Roboto"/>
                <a:cs typeface="Roboto"/>
                <a:sym typeface="Roboto"/>
              </a:rPr>
              <a:t> her 3 </a:t>
            </a:r>
            <a:r>
              <a:rPr lang="en-US" sz="3599" dirty="0" err="1">
                <a:solidFill>
                  <a:srgbClr val="454B64"/>
                </a:solidFill>
                <a:latin typeface="Roboto"/>
                <a:ea typeface="Roboto"/>
                <a:cs typeface="Roboto"/>
                <a:sym typeface="Roboto"/>
              </a:rPr>
              <a:t>çocuktan</a:t>
            </a:r>
            <a:r>
              <a:rPr lang="en-US" sz="3599" dirty="0">
                <a:solidFill>
                  <a:srgbClr val="454B64"/>
                </a:solidFill>
                <a:latin typeface="Roboto"/>
                <a:ea typeface="Roboto"/>
                <a:cs typeface="Roboto"/>
                <a:sym typeface="Roboto"/>
              </a:rPr>
              <a:t> 1’inin </a:t>
            </a:r>
            <a:r>
              <a:rPr lang="en-US" sz="3599" dirty="0" err="1">
                <a:solidFill>
                  <a:srgbClr val="454B64"/>
                </a:solidFill>
                <a:latin typeface="Roboto"/>
                <a:ea typeface="Roboto"/>
                <a:cs typeface="Roboto"/>
                <a:sym typeface="Roboto"/>
              </a:rPr>
              <a:t>akran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zorbalığına</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maruz</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kaldığı</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bulunmuştur</a:t>
            </a:r>
            <a:r>
              <a:rPr lang="en-US" sz="3599" dirty="0">
                <a:solidFill>
                  <a:srgbClr val="454B64"/>
                </a:solidFill>
                <a:latin typeface="Roboto"/>
                <a:ea typeface="Roboto"/>
                <a:cs typeface="Roboto"/>
                <a:sym typeface="Roboto"/>
              </a:rPr>
              <a:t>.</a:t>
            </a:r>
          </a:p>
        </p:txBody>
      </p:sp>
      <p:sp>
        <p:nvSpPr>
          <p:cNvPr id="13" name="TextBox 13"/>
          <p:cNvSpPr txBox="1"/>
          <p:nvPr/>
        </p:nvSpPr>
        <p:spPr>
          <a:xfrm>
            <a:off x="2840763" y="6052820"/>
            <a:ext cx="9751180" cy="2564805"/>
          </a:xfrm>
          <a:prstGeom prst="rect">
            <a:avLst/>
          </a:prstGeom>
        </p:spPr>
        <p:txBody>
          <a:bodyPr wrap="square" lIns="0" tIns="0" rIns="0" bIns="0" rtlCol="0" anchor="t">
            <a:spAutoFit/>
          </a:bodyPr>
          <a:lstStyle/>
          <a:p>
            <a:pPr algn="l">
              <a:lnSpc>
                <a:spcPts val="5039"/>
              </a:lnSpc>
            </a:pPr>
            <a:r>
              <a:rPr lang="en-US" sz="3599" dirty="0" err="1">
                <a:solidFill>
                  <a:srgbClr val="454B64"/>
                </a:solidFill>
                <a:latin typeface="Roboto"/>
                <a:ea typeface="Roboto"/>
                <a:cs typeface="Roboto"/>
                <a:sym typeface="Roboto"/>
              </a:rPr>
              <a:t>İlkokul</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döneminde</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çocukların</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fiziksel</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ve</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sözel</a:t>
            </a:r>
            <a:endParaRPr lang="en-US" sz="3599" dirty="0">
              <a:solidFill>
                <a:srgbClr val="454B64"/>
              </a:solidFill>
              <a:latin typeface="Roboto"/>
              <a:ea typeface="Roboto"/>
              <a:cs typeface="Roboto"/>
              <a:sym typeface="Roboto"/>
            </a:endParaRPr>
          </a:p>
          <a:p>
            <a:pPr algn="l">
              <a:lnSpc>
                <a:spcPts val="5039"/>
              </a:lnSpc>
            </a:pP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zorbalık</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davranışlarını</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daha</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sık</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kullandıkları</a:t>
            </a:r>
            <a:r>
              <a:rPr lang="en-US" sz="3599" dirty="0">
                <a:solidFill>
                  <a:srgbClr val="454B64"/>
                </a:solidFill>
                <a:latin typeface="Roboto"/>
                <a:ea typeface="Roboto"/>
                <a:cs typeface="Roboto"/>
                <a:sym typeface="Roboto"/>
              </a:rPr>
              <a:t> </a:t>
            </a:r>
            <a:r>
              <a:rPr lang="en-US" sz="3599" dirty="0" err="1">
                <a:solidFill>
                  <a:srgbClr val="454B64"/>
                </a:solidFill>
                <a:latin typeface="Roboto"/>
                <a:ea typeface="Roboto"/>
                <a:cs typeface="Roboto"/>
                <a:sym typeface="Roboto"/>
              </a:rPr>
              <a:t>görülmektedir</a:t>
            </a:r>
            <a:r>
              <a:rPr lang="en-US" sz="3599" dirty="0">
                <a:solidFill>
                  <a:srgbClr val="454B64"/>
                </a:solidFill>
                <a:latin typeface="Roboto"/>
                <a:ea typeface="Roboto"/>
                <a:cs typeface="Roboto"/>
                <a:sym typeface="Roboto"/>
              </a:rPr>
              <a:t>.</a:t>
            </a:r>
          </a:p>
          <a:p>
            <a:pPr algn="l">
              <a:lnSpc>
                <a:spcPts val="5039"/>
              </a:lnSpc>
              <a:spcBef>
                <a:spcPct val="0"/>
              </a:spcBef>
            </a:pPr>
            <a:endParaRPr lang="en-US" sz="3599" dirty="0">
              <a:solidFill>
                <a:srgbClr val="454B64"/>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224803" y="1260243"/>
            <a:ext cx="11480110" cy="8408128"/>
          </a:xfrm>
          <a:custGeom>
            <a:avLst/>
            <a:gdLst/>
            <a:ahLst/>
            <a:cxnLst/>
            <a:rect l="l" t="t" r="r" b="b"/>
            <a:pathLst>
              <a:path w="11480110" h="8408128">
                <a:moveTo>
                  <a:pt x="0" y="0"/>
                </a:moveTo>
                <a:lnTo>
                  <a:pt x="11480110" y="0"/>
                </a:lnTo>
                <a:lnTo>
                  <a:pt x="11480110" y="8408128"/>
                </a:lnTo>
                <a:lnTo>
                  <a:pt x="0" y="840812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5042652" y="1028700"/>
            <a:ext cx="8202696" cy="1670367"/>
          </a:xfrm>
          <a:custGeom>
            <a:avLst/>
            <a:gdLst/>
            <a:ahLst/>
            <a:cxnLst/>
            <a:rect l="l" t="t" r="r" b="b"/>
            <a:pathLst>
              <a:path w="8202696" h="1670367">
                <a:moveTo>
                  <a:pt x="0" y="0"/>
                </a:moveTo>
                <a:lnTo>
                  <a:pt x="8202696" y="0"/>
                </a:lnTo>
                <a:lnTo>
                  <a:pt x="8202696" y="1670367"/>
                </a:lnTo>
                <a:lnTo>
                  <a:pt x="0" y="16703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3442065" y="3778317"/>
            <a:ext cx="168967" cy="242009"/>
          </a:xfrm>
          <a:custGeom>
            <a:avLst/>
            <a:gdLst/>
            <a:ahLst/>
            <a:cxnLst/>
            <a:rect l="l" t="t" r="r" b="b"/>
            <a:pathLst>
              <a:path w="168967" h="242009">
                <a:moveTo>
                  <a:pt x="0" y="0"/>
                </a:moveTo>
                <a:lnTo>
                  <a:pt x="168966" y="0"/>
                </a:lnTo>
                <a:lnTo>
                  <a:pt x="168966" y="242009"/>
                </a:lnTo>
                <a:lnTo>
                  <a:pt x="0" y="2420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951465" y="6551206"/>
            <a:ext cx="168967" cy="242009"/>
          </a:xfrm>
          <a:custGeom>
            <a:avLst/>
            <a:gdLst/>
            <a:ahLst/>
            <a:cxnLst/>
            <a:rect l="l" t="t" r="r" b="b"/>
            <a:pathLst>
              <a:path w="168967" h="242009">
                <a:moveTo>
                  <a:pt x="0" y="0"/>
                </a:moveTo>
                <a:lnTo>
                  <a:pt x="168966" y="0"/>
                </a:lnTo>
                <a:lnTo>
                  <a:pt x="168966" y="242009"/>
                </a:lnTo>
                <a:lnTo>
                  <a:pt x="0" y="2420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5373844" y="1190492"/>
            <a:ext cx="7540312" cy="1377949"/>
          </a:xfrm>
          <a:prstGeom prst="rect">
            <a:avLst/>
          </a:prstGeom>
        </p:spPr>
        <p:txBody>
          <a:bodyPr lIns="0" tIns="0" rIns="0" bIns="0" rtlCol="0" anchor="t">
            <a:spAutoFit/>
          </a:bodyPr>
          <a:lstStyle/>
          <a:p>
            <a:pPr algn="ctr">
              <a:lnSpc>
                <a:spcPts val="11200"/>
              </a:lnSpc>
            </a:pPr>
            <a:r>
              <a:rPr lang="en-US" sz="8000">
                <a:solidFill>
                  <a:srgbClr val="454B64"/>
                </a:solidFill>
                <a:latin typeface="Just Another Hand"/>
                <a:ea typeface="Just Another Hand"/>
                <a:cs typeface="Just Another Hand"/>
                <a:sym typeface="Just Another Hand"/>
              </a:rPr>
              <a:t>AKRAN ZORBALIĞI</a:t>
            </a:r>
          </a:p>
        </p:txBody>
      </p:sp>
      <p:sp>
        <p:nvSpPr>
          <p:cNvPr id="12" name="TextBox 12"/>
          <p:cNvSpPr txBox="1"/>
          <p:nvPr/>
        </p:nvSpPr>
        <p:spPr>
          <a:xfrm>
            <a:off x="2834470" y="3492319"/>
            <a:ext cx="9156405" cy="4451986"/>
          </a:xfrm>
          <a:prstGeom prst="rect">
            <a:avLst/>
          </a:prstGeom>
        </p:spPr>
        <p:txBody>
          <a:bodyPr lIns="0" tIns="0" rIns="0" bIns="0" rtlCol="0" anchor="t">
            <a:spAutoFit/>
          </a:bodyPr>
          <a:lstStyle/>
          <a:p>
            <a:pPr algn="ctr">
              <a:lnSpc>
                <a:spcPts val="5039"/>
              </a:lnSpc>
              <a:spcBef>
                <a:spcPct val="0"/>
              </a:spcBef>
            </a:pPr>
            <a:r>
              <a:rPr lang="en-US" sz="3599">
                <a:solidFill>
                  <a:srgbClr val="454B64"/>
                </a:solidFill>
                <a:latin typeface="Roboto"/>
                <a:ea typeface="Roboto"/>
                <a:cs typeface="Roboto"/>
                <a:sym typeface="Roboto"/>
              </a:rPr>
              <a:t>Araştırmalar, akran zorbalığının çocukların bireysel özelliklerinden kaynaklanan tek yönlü bir problem değil aile, okul atmosferi, öğretmen tutumu, arkadaş ilişkileri ve içinde yaşanılan kültürün de rol oynadığı çok boyutlu bir problem olduğunu göstermektedir.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477365" y="400016"/>
            <a:ext cx="13190590" cy="2285360"/>
          </a:xfrm>
          <a:custGeom>
            <a:avLst/>
            <a:gdLst/>
            <a:ahLst/>
            <a:cxnLst/>
            <a:rect l="l" t="t" r="r" b="b"/>
            <a:pathLst>
              <a:path w="13190590" h="2686084">
                <a:moveTo>
                  <a:pt x="0" y="0"/>
                </a:moveTo>
                <a:lnTo>
                  <a:pt x="13190590" y="0"/>
                </a:lnTo>
                <a:lnTo>
                  <a:pt x="13190590" y="2686084"/>
                </a:lnTo>
                <a:lnTo>
                  <a:pt x="0" y="26860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5400000">
            <a:off x="1566950" y="3679738"/>
            <a:ext cx="4395298" cy="3443635"/>
          </a:xfrm>
          <a:custGeom>
            <a:avLst/>
            <a:gdLst/>
            <a:ahLst/>
            <a:cxnLst/>
            <a:rect l="l" t="t" r="r" b="b"/>
            <a:pathLst>
              <a:path w="4701797" h="3443635">
                <a:moveTo>
                  <a:pt x="0" y="0"/>
                </a:moveTo>
                <a:lnTo>
                  <a:pt x="4701797" y="0"/>
                </a:lnTo>
                <a:lnTo>
                  <a:pt x="4701797" y="3443635"/>
                </a:lnTo>
                <a:lnTo>
                  <a:pt x="0" y="3443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2247122" y="693022"/>
            <a:ext cx="13651077" cy="2066925"/>
          </a:xfrm>
          <a:prstGeom prst="rect">
            <a:avLst/>
          </a:prstGeom>
        </p:spPr>
        <p:txBody>
          <a:bodyPr lIns="0" tIns="0" rIns="0" bIns="0" rtlCol="0" anchor="t">
            <a:spAutoFit/>
          </a:bodyPr>
          <a:lstStyle/>
          <a:p>
            <a:pPr algn="ctr">
              <a:lnSpc>
                <a:spcPts val="16800"/>
              </a:lnSpc>
            </a:pPr>
            <a:r>
              <a:rPr lang="en-US" sz="12000" dirty="0">
                <a:solidFill>
                  <a:srgbClr val="454B64"/>
                </a:solidFill>
                <a:latin typeface="Just Another Hand"/>
                <a:ea typeface="Just Another Hand"/>
                <a:cs typeface="Just Another Hand"/>
                <a:sym typeface="Just Another Hand"/>
              </a:rPr>
              <a:t>AKRAN ZORBALIĞI TÜRLERİ</a:t>
            </a:r>
          </a:p>
        </p:txBody>
      </p:sp>
      <p:grpSp>
        <p:nvGrpSpPr>
          <p:cNvPr id="50" name="Grup 49"/>
          <p:cNvGrpSpPr/>
          <p:nvPr/>
        </p:nvGrpSpPr>
        <p:grpSpPr>
          <a:xfrm>
            <a:off x="2054357" y="2872210"/>
            <a:ext cx="3434705" cy="4365926"/>
            <a:chOff x="2236680" y="3441848"/>
            <a:chExt cx="3434705" cy="4365926"/>
          </a:xfrm>
        </p:grpSpPr>
        <p:sp>
          <p:nvSpPr>
            <p:cNvPr id="6" name="Freeform 6"/>
            <p:cNvSpPr/>
            <p:nvPr/>
          </p:nvSpPr>
          <p:spPr>
            <a:xfrm>
              <a:off x="2236680" y="5065213"/>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2236680" y="5599376"/>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236680" y="6136660"/>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247122" y="6723474"/>
              <a:ext cx="168967" cy="242009"/>
            </a:xfrm>
            <a:custGeom>
              <a:avLst/>
              <a:gdLst/>
              <a:ahLst/>
              <a:cxnLst/>
              <a:rect l="l" t="t" r="r" b="b"/>
              <a:pathLst>
                <a:path w="168967" h="242009">
                  <a:moveTo>
                    <a:pt x="0" y="0"/>
                  </a:moveTo>
                  <a:lnTo>
                    <a:pt x="168966" y="0"/>
                  </a:lnTo>
                  <a:lnTo>
                    <a:pt x="168966" y="242010"/>
                  </a:lnTo>
                  <a:lnTo>
                    <a:pt x="0" y="2420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2236680" y="7507700"/>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2667221" y="4949997"/>
              <a:ext cx="2723207" cy="415290"/>
            </a:xfrm>
            <a:prstGeom prst="rect">
              <a:avLst/>
            </a:prstGeom>
          </p:spPr>
          <p:txBody>
            <a:bodyPr lIns="0" tIns="0" rIns="0" bIns="0" rtlCol="0" anchor="t">
              <a:spAutoFit/>
            </a:bodyPr>
            <a:lstStyle/>
            <a:p>
              <a:pPr algn="l">
                <a:lnSpc>
                  <a:spcPts val="3359"/>
                </a:lnSpc>
              </a:pPr>
              <a:r>
                <a:rPr lang="en-US" sz="2400" dirty="0">
                  <a:solidFill>
                    <a:srgbClr val="454B64"/>
                  </a:solidFill>
                  <a:latin typeface="Roboto"/>
                  <a:ea typeface="Roboto"/>
                  <a:cs typeface="Roboto"/>
                  <a:sym typeface="Roboto"/>
                </a:rPr>
                <a:t>VURMAK</a:t>
              </a:r>
            </a:p>
          </p:txBody>
        </p:sp>
        <p:sp>
          <p:nvSpPr>
            <p:cNvPr id="13" name="TextBox 13"/>
            <p:cNvSpPr txBox="1"/>
            <p:nvPr/>
          </p:nvSpPr>
          <p:spPr>
            <a:xfrm>
              <a:off x="2667221" y="5484161"/>
              <a:ext cx="2723207" cy="4152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TEKME ATMAK</a:t>
              </a:r>
            </a:p>
          </p:txBody>
        </p:sp>
        <p:sp>
          <p:nvSpPr>
            <p:cNvPr id="14" name="TextBox 14"/>
            <p:cNvSpPr txBox="1"/>
            <p:nvPr/>
          </p:nvSpPr>
          <p:spPr>
            <a:xfrm>
              <a:off x="2667221" y="6013751"/>
              <a:ext cx="2723207" cy="4152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TIRMALAMAK</a:t>
              </a:r>
            </a:p>
          </p:txBody>
        </p:sp>
        <p:sp>
          <p:nvSpPr>
            <p:cNvPr id="15" name="TextBox 15"/>
            <p:cNvSpPr txBox="1"/>
            <p:nvPr/>
          </p:nvSpPr>
          <p:spPr>
            <a:xfrm>
              <a:off x="2716288" y="6666324"/>
              <a:ext cx="2723207" cy="4152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SAÇ ÇEKMEK</a:t>
              </a:r>
            </a:p>
          </p:txBody>
        </p:sp>
        <p:sp>
          <p:nvSpPr>
            <p:cNvPr id="16" name="TextBox 16"/>
            <p:cNvSpPr txBox="1"/>
            <p:nvPr/>
          </p:nvSpPr>
          <p:spPr>
            <a:xfrm>
              <a:off x="2716288" y="7392484"/>
              <a:ext cx="2723207" cy="4152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ÇELME TAKMAK</a:t>
              </a:r>
            </a:p>
          </p:txBody>
        </p:sp>
        <p:sp>
          <p:nvSpPr>
            <p:cNvPr id="17" name="Freeform 17"/>
            <p:cNvSpPr/>
            <p:nvPr/>
          </p:nvSpPr>
          <p:spPr>
            <a:xfrm>
              <a:off x="2321163" y="3548390"/>
              <a:ext cx="3350222" cy="682227"/>
            </a:xfrm>
            <a:custGeom>
              <a:avLst/>
              <a:gdLst/>
              <a:ahLst/>
              <a:cxnLst/>
              <a:rect l="l" t="t" r="r" b="b"/>
              <a:pathLst>
                <a:path w="3350222" h="682227">
                  <a:moveTo>
                    <a:pt x="0" y="0"/>
                  </a:moveTo>
                  <a:lnTo>
                    <a:pt x="3350222" y="0"/>
                  </a:lnTo>
                  <a:lnTo>
                    <a:pt x="3350222" y="682227"/>
                  </a:lnTo>
                  <a:lnTo>
                    <a:pt x="0" y="6822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TextBox 18"/>
            <p:cNvSpPr txBox="1"/>
            <p:nvPr/>
          </p:nvSpPr>
          <p:spPr>
            <a:xfrm>
              <a:off x="2701898" y="3441848"/>
              <a:ext cx="2198724" cy="865431"/>
            </a:xfrm>
            <a:prstGeom prst="rect">
              <a:avLst/>
            </a:prstGeom>
          </p:spPr>
          <p:txBody>
            <a:bodyPr lIns="0" tIns="0" rIns="0" bIns="0" rtlCol="0" anchor="t">
              <a:spAutoFit/>
            </a:bodyPr>
            <a:lstStyle/>
            <a:p>
              <a:pPr algn="ctr">
                <a:lnSpc>
                  <a:spcPts val="6929"/>
                </a:lnSpc>
              </a:pPr>
              <a:r>
                <a:rPr lang="en-US" sz="4949">
                  <a:solidFill>
                    <a:srgbClr val="454B64"/>
                  </a:solidFill>
                  <a:latin typeface="Just Another Hand"/>
                  <a:ea typeface="Just Another Hand"/>
                  <a:cs typeface="Just Another Hand"/>
                  <a:sym typeface="Just Another Hand"/>
                </a:rPr>
                <a:t>FİZİKSEL</a:t>
              </a:r>
            </a:p>
          </p:txBody>
        </p:sp>
      </p:grpSp>
      <p:grpSp>
        <p:nvGrpSpPr>
          <p:cNvPr id="51" name="Grup 50"/>
          <p:cNvGrpSpPr/>
          <p:nvPr/>
        </p:nvGrpSpPr>
        <p:grpSpPr>
          <a:xfrm>
            <a:off x="6018425" y="2872210"/>
            <a:ext cx="3796749" cy="4842630"/>
            <a:chOff x="6059734" y="3441848"/>
            <a:chExt cx="3796749" cy="4842630"/>
          </a:xfrm>
        </p:grpSpPr>
        <p:sp>
          <p:nvSpPr>
            <p:cNvPr id="19" name="Freeform 19"/>
            <p:cNvSpPr/>
            <p:nvPr/>
          </p:nvSpPr>
          <p:spPr>
            <a:xfrm rot="16200000">
              <a:off x="5566059" y="4347168"/>
              <a:ext cx="4430985" cy="3443635"/>
            </a:xfrm>
            <a:custGeom>
              <a:avLst/>
              <a:gdLst/>
              <a:ahLst/>
              <a:cxnLst/>
              <a:rect l="l" t="t" r="r" b="b"/>
              <a:pathLst>
                <a:path w="4701797" h="3443635">
                  <a:moveTo>
                    <a:pt x="0" y="0"/>
                  </a:moveTo>
                  <a:lnTo>
                    <a:pt x="4701797" y="0"/>
                  </a:lnTo>
                  <a:lnTo>
                    <a:pt x="4701797" y="3443635"/>
                  </a:lnTo>
                  <a:lnTo>
                    <a:pt x="0" y="3443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a:off x="6421778" y="5065213"/>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Freeform 21"/>
            <p:cNvSpPr/>
            <p:nvPr/>
          </p:nvSpPr>
          <p:spPr>
            <a:xfrm>
              <a:off x="6421778" y="5599376"/>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2" name="Freeform 22"/>
            <p:cNvSpPr/>
            <p:nvPr/>
          </p:nvSpPr>
          <p:spPr>
            <a:xfrm>
              <a:off x="6421778" y="6136660"/>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3" name="TextBox 23"/>
            <p:cNvSpPr txBox="1"/>
            <p:nvPr/>
          </p:nvSpPr>
          <p:spPr>
            <a:xfrm>
              <a:off x="6852319" y="4949997"/>
              <a:ext cx="2723207" cy="4152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İSİM TAKMA</a:t>
              </a:r>
            </a:p>
          </p:txBody>
        </p:sp>
        <p:sp>
          <p:nvSpPr>
            <p:cNvPr id="24" name="TextBox 24"/>
            <p:cNvSpPr txBox="1"/>
            <p:nvPr/>
          </p:nvSpPr>
          <p:spPr>
            <a:xfrm>
              <a:off x="6852319" y="5484161"/>
              <a:ext cx="2723207" cy="415290"/>
            </a:xfrm>
            <a:prstGeom prst="rect">
              <a:avLst/>
            </a:prstGeom>
          </p:spPr>
          <p:txBody>
            <a:bodyPr lIns="0" tIns="0" rIns="0" bIns="0" rtlCol="0" anchor="t">
              <a:spAutoFit/>
            </a:bodyPr>
            <a:lstStyle/>
            <a:p>
              <a:pPr algn="l">
                <a:lnSpc>
                  <a:spcPts val="3359"/>
                </a:lnSpc>
              </a:pPr>
              <a:r>
                <a:rPr lang="en-US" sz="2400" dirty="0">
                  <a:solidFill>
                    <a:srgbClr val="454B64"/>
                  </a:solidFill>
                  <a:latin typeface="Roboto"/>
                  <a:ea typeface="Roboto"/>
                  <a:cs typeface="Roboto"/>
                  <a:sym typeface="Roboto"/>
                </a:rPr>
                <a:t>ALAY ETME</a:t>
              </a:r>
            </a:p>
          </p:txBody>
        </p:sp>
        <p:sp>
          <p:nvSpPr>
            <p:cNvPr id="25" name="TextBox 25"/>
            <p:cNvSpPr txBox="1"/>
            <p:nvPr/>
          </p:nvSpPr>
          <p:spPr>
            <a:xfrm>
              <a:off x="6852319" y="6013751"/>
              <a:ext cx="2723207" cy="8343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SÖYLENTİ ÇIKARMA</a:t>
              </a:r>
            </a:p>
          </p:txBody>
        </p:sp>
        <p:sp>
          <p:nvSpPr>
            <p:cNvPr id="26" name="Freeform 26"/>
            <p:cNvSpPr/>
            <p:nvPr/>
          </p:nvSpPr>
          <p:spPr>
            <a:xfrm>
              <a:off x="6506261" y="3548390"/>
              <a:ext cx="3350222" cy="682227"/>
            </a:xfrm>
            <a:custGeom>
              <a:avLst/>
              <a:gdLst/>
              <a:ahLst/>
              <a:cxnLst/>
              <a:rect l="l" t="t" r="r" b="b"/>
              <a:pathLst>
                <a:path w="3350222" h="682227">
                  <a:moveTo>
                    <a:pt x="0" y="0"/>
                  </a:moveTo>
                  <a:lnTo>
                    <a:pt x="3350222" y="0"/>
                  </a:lnTo>
                  <a:lnTo>
                    <a:pt x="3350222" y="682227"/>
                  </a:lnTo>
                  <a:lnTo>
                    <a:pt x="0" y="6822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7" name="TextBox 27"/>
            <p:cNvSpPr txBox="1"/>
            <p:nvPr/>
          </p:nvSpPr>
          <p:spPr>
            <a:xfrm>
              <a:off x="6886996" y="3441848"/>
              <a:ext cx="2198724" cy="865431"/>
            </a:xfrm>
            <a:prstGeom prst="rect">
              <a:avLst/>
            </a:prstGeom>
          </p:spPr>
          <p:txBody>
            <a:bodyPr lIns="0" tIns="0" rIns="0" bIns="0" rtlCol="0" anchor="t">
              <a:spAutoFit/>
            </a:bodyPr>
            <a:lstStyle/>
            <a:p>
              <a:pPr algn="ctr">
                <a:lnSpc>
                  <a:spcPts val="6929"/>
                </a:lnSpc>
              </a:pPr>
              <a:r>
                <a:rPr lang="en-US" sz="4949" dirty="0">
                  <a:solidFill>
                    <a:srgbClr val="454B64"/>
                  </a:solidFill>
                  <a:latin typeface="Just Another Hand"/>
                  <a:ea typeface="Just Another Hand"/>
                  <a:cs typeface="Just Another Hand"/>
                  <a:sym typeface="Just Another Hand"/>
                </a:rPr>
                <a:t>SÖZEL</a:t>
              </a:r>
            </a:p>
          </p:txBody>
        </p:sp>
      </p:grpSp>
      <p:sp>
        <p:nvSpPr>
          <p:cNvPr id="28" name="Freeform 28"/>
          <p:cNvSpPr/>
          <p:nvPr/>
        </p:nvSpPr>
        <p:spPr>
          <a:xfrm rot="-5400000">
            <a:off x="13407352" y="3714497"/>
            <a:ext cx="4464817" cy="3443635"/>
          </a:xfrm>
          <a:custGeom>
            <a:avLst/>
            <a:gdLst/>
            <a:ahLst/>
            <a:cxnLst/>
            <a:rect l="l" t="t" r="r" b="b"/>
            <a:pathLst>
              <a:path w="4701797" h="3443635">
                <a:moveTo>
                  <a:pt x="0" y="0"/>
                </a:moveTo>
                <a:lnTo>
                  <a:pt x="4701797" y="0"/>
                </a:lnTo>
                <a:lnTo>
                  <a:pt x="4701797" y="3443635"/>
                </a:lnTo>
                <a:lnTo>
                  <a:pt x="0" y="3443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9" name="Freeform 29"/>
          <p:cNvSpPr/>
          <p:nvPr/>
        </p:nvSpPr>
        <p:spPr>
          <a:xfrm>
            <a:off x="14231010" y="4516526"/>
            <a:ext cx="168967" cy="242009"/>
          </a:xfrm>
          <a:custGeom>
            <a:avLst/>
            <a:gdLst/>
            <a:ahLst/>
            <a:cxnLst/>
            <a:rect l="l" t="t" r="r" b="b"/>
            <a:pathLst>
              <a:path w="168967" h="242009">
                <a:moveTo>
                  <a:pt x="0" y="0"/>
                </a:moveTo>
                <a:lnTo>
                  <a:pt x="168966" y="0"/>
                </a:lnTo>
                <a:lnTo>
                  <a:pt x="168966" y="242010"/>
                </a:lnTo>
                <a:lnTo>
                  <a:pt x="0" y="2420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0" name="Freeform 30"/>
          <p:cNvSpPr/>
          <p:nvPr/>
        </p:nvSpPr>
        <p:spPr>
          <a:xfrm>
            <a:off x="14315493" y="6511976"/>
            <a:ext cx="168967" cy="242009"/>
          </a:xfrm>
          <a:custGeom>
            <a:avLst/>
            <a:gdLst/>
            <a:ahLst/>
            <a:cxnLst/>
            <a:rect l="l" t="t" r="r" b="b"/>
            <a:pathLst>
              <a:path w="168967" h="242009">
                <a:moveTo>
                  <a:pt x="0" y="0"/>
                </a:moveTo>
                <a:lnTo>
                  <a:pt x="168966" y="0"/>
                </a:lnTo>
                <a:lnTo>
                  <a:pt x="168966"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1" name="Freeform 31"/>
          <p:cNvSpPr/>
          <p:nvPr/>
        </p:nvSpPr>
        <p:spPr>
          <a:xfrm>
            <a:off x="14231010" y="5388681"/>
            <a:ext cx="168967" cy="242009"/>
          </a:xfrm>
          <a:custGeom>
            <a:avLst/>
            <a:gdLst/>
            <a:ahLst/>
            <a:cxnLst/>
            <a:rect l="l" t="t" r="r" b="b"/>
            <a:pathLst>
              <a:path w="168967" h="242009">
                <a:moveTo>
                  <a:pt x="0" y="0"/>
                </a:moveTo>
                <a:lnTo>
                  <a:pt x="168966" y="0"/>
                </a:lnTo>
                <a:lnTo>
                  <a:pt x="168966"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2" name="TextBox 32"/>
          <p:cNvSpPr txBox="1"/>
          <p:nvPr/>
        </p:nvSpPr>
        <p:spPr>
          <a:xfrm>
            <a:off x="14622185" y="4434351"/>
            <a:ext cx="2723207" cy="872034"/>
          </a:xfrm>
          <a:prstGeom prst="rect">
            <a:avLst/>
          </a:prstGeom>
        </p:spPr>
        <p:txBody>
          <a:bodyPr lIns="0" tIns="0" rIns="0" bIns="0" rtlCol="0" anchor="t">
            <a:spAutoFit/>
          </a:bodyPr>
          <a:lstStyle/>
          <a:p>
            <a:pPr algn="l">
              <a:lnSpc>
                <a:spcPts val="3359"/>
              </a:lnSpc>
            </a:pPr>
            <a:r>
              <a:rPr lang="en-US" sz="2400" dirty="0" smtClean="0">
                <a:solidFill>
                  <a:srgbClr val="454B64"/>
                </a:solidFill>
                <a:latin typeface="Roboto"/>
                <a:ea typeface="Roboto"/>
                <a:cs typeface="Roboto"/>
                <a:sym typeface="Roboto"/>
              </a:rPr>
              <a:t>MESAJ </a:t>
            </a:r>
            <a:r>
              <a:rPr lang="en-US" sz="2400" dirty="0">
                <a:solidFill>
                  <a:srgbClr val="454B64"/>
                </a:solidFill>
                <a:latin typeface="Roboto"/>
                <a:ea typeface="Roboto"/>
                <a:cs typeface="Roboto"/>
                <a:sym typeface="Roboto"/>
              </a:rPr>
              <a:t>YOLUYLA RAHATSIZ ETME</a:t>
            </a:r>
          </a:p>
        </p:txBody>
      </p:sp>
      <p:sp>
        <p:nvSpPr>
          <p:cNvPr id="33" name="TextBox 33"/>
          <p:cNvSpPr txBox="1"/>
          <p:nvPr/>
        </p:nvSpPr>
        <p:spPr>
          <a:xfrm>
            <a:off x="14622184" y="5366362"/>
            <a:ext cx="2723207" cy="834390"/>
          </a:xfrm>
          <a:prstGeom prst="rect">
            <a:avLst/>
          </a:prstGeom>
        </p:spPr>
        <p:txBody>
          <a:bodyPr lIns="0" tIns="0" rIns="0" bIns="0" rtlCol="0" anchor="t">
            <a:spAutoFit/>
          </a:bodyPr>
          <a:lstStyle/>
          <a:p>
            <a:pPr algn="l">
              <a:lnSpc>
                <a:spcPts val="3359"/>
              </a:lnSpc>
            </a:pPr>
            <a:r>
              <a:rPr lang="en-US" sz="2400" dirty="0">
                <a:solidFill>
                  <a:srgbClr val="454B64"/>
                </a:solidFill>
                <a:latin typeface="Roboto"/>
                <a:ea typeface="Roboto"/>
                <a:cs typeface="Roboto"/>
                <a:sym typeface="Roboto"/>
              </a:rPr>
              <a:t>SANAL ORTAMDA DEDİKODU YAYMA</a:t>
            </a:r>
          </a:p>
        </p:txBody>
      </p:sp>
      <p:sp>
        <p:nvSpPr>
          <p:cNvPr id="34" name="Freeform 34"/>
          <p:cNvSpPr/>
          <p:nvPr/>
        </p:nvSpPr>
        <p:spPr>
          <a:xfrm>
            <a:off x="14197817" y="3082186"/>
            <a:ext cx="3350222" cy="682227"/>
          </a:xfrm>
          <a:custGeom>
            <a:avLst/>
            <a:gdLst/>
            <a:ahLst/>
            <a:cxnLst/>
            <a:rect l="l" t="t" r="r" b="b"/>
            <a:pathLst>
              <a:path w="3350222" h="682227">
                <a:moveTo>
                  <a:pt x="0" y="0"/>
                </a:moveTo>
                <a:lnTo>
                  <a:pt x="3350222" y="0"/>
                </a:lnTo>
                <a:lnTo>
                  <a:pt x="3350222" y="682227"/>
                </a:lnTo>
                <a:lnTo>
                  <a:pt x="0" y="6822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35" name="TextBox 35"/>
          <p:cNvSpPr txBox="1"/>
          <p:nvPr/>
        </p:nvSpPr>
        <p:spPr>
          <a:xfrm>
            <a:off x="14568593" y="3021478"/>
            <a:ext cx="2198724" cy="865431"/>
          </a:xfrm>
          <a:prstGeom prst="rect">
            <a:avLst/>
          </a:prstGeom>
        </p:spPr>
        <p:txBody>
          <a:bodyPr lIns="0" tIns="0" rIns="0" bIns="0" rtlCol="0" anchor="t">
            <a:spAutoFit/>
          </a:bodyPr>
          <a:lstStyle/>
          <a:p>
            <a:pPr algn="ctr">
              <a:lnSpc>
                <a:spcPts val="6929"/>
              </a:lnSpc>
            </a:pPr>
            <a:r>
              <a:rPr lang="en-US" sz="4949" dirty="0">
                <a:solidFill>
                  <a:srgbClr val="454B64"/>
                </a:solidFill>
                <a:latin typeface="Just Another Hand"/>
                <a:ea typeface="Just Another Hand"/>
                <a:cs typeface="Just Another Hand"/>
                <a:sym typeface="Just Another Hand"/>
              </a:rPr>
              <a:t>SANAL</a:t>
            </a:r>
          </a:p>
        </p:txBody>
      </p:sp>
      <p:grpSp>
        <p:nvGrpSpPr>
          <p:cNvPr id="52" name="Grup 51"/>
          <p:cNvGrpSpPr/>
          <p:nvPr/>
        </p:nvGrpSpPr>
        <p:grpSpPr>
          <a:xfrm>
            <a:off x="10109127" y="2959597"/>
            <a:ext cx="3586392" cy="4579117"/>
            <a:chOff x="10113658" y="3536183"/>
            <a:chExt cx="3586392" cy="4579117"/>
          </a:xfrm>
        </p:grpSpPr>
        <p:sp>
          <p:nvSpPr>
            <p:cNvPr id="36" name="Freeform 36"/>
            <p:cNvSpPr/>
            <p:nvPr/>
          </p:nvSpPr>
          <p:spPr>
            <a:xfrm rot="-5400000">
              <a:off x="9714650" y="4272656"/>
              <a:ext cx="4241652" cy="3443635"/>
            </a:xfrm>
            <a:custGeom>
              <a:avLst/>
              <a:gdLst/>
              <a:ahLst/>
              <a:cxnLst/>
              <a:rect l="l" t="t" r="r" b="b"/>
              <a:pathLst>
                <a:path w="4701797" h="3443635">
                  <a:moveTo>
                    <a:pt x="0" y="0"/>
                  </a:moveTo>
                  <a:lnTo>
                    <a:pt x="4701797" y="0"/>
                  </a:lnTo>
                  <a:lnTo>
                    <a:pt x="4701797" y="3443635"/>
                  </a:lnTo>
                  <a:lnTo>
                    <a:pt x="0" y="34436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37" name="Freeform 37"/>
            <p:cNvSpPr/>
            <p:nvPr/>
          </p:nvSpPr>
          <p:spPr>
            <a:xfrm>
              <a:off x="10265345" y="5159547"/>
              <a:ext cx="168967" cy="242009"/>
            </a:xfrm>
            <a:custGeom>
              <a:avLst/>
              <a:gdLst/>
              <a:ahLst/>
              <a:cxnLst/>
              <a:rect l="l" t="t" r="r" b="b"/>
              <a:pathLst>
                <a:path w="168967" h="242009">
                  <a:moveTo>
                    <a:pt x="0" y="0"/>
                  </a:moveTo>
                  <a:lnTo>
                    <a:pt x="168967" y="0"/>
                  </a:lnTo>
                  <a:lnTo>
                    <a:pt x="168967" y="242010"/>
                  </a:lnTo>
                  <a:lnTo>
                    <a:pt x="0" y="2420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8" name="Freeform 38"/>
            <p:cNvSpPr/>
            <p:nvPr/>
          </p:nvSpPr>
          <p:spPr>
            <a:xfrm>
              <a:off x="10265345" y="5693711"/>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9" name="Freeform 39"/>
            <p:cNvSpPr/>
            <p:nvPr/>
          </p:nvSpPr>
          <p:spPr>
            <a:xfrm>
              <a:off x="10265345" y="6429041"/>
              <a:ext cx="168967" cy="242009"/>
            </a:xfrm>
            <a:custGeom>
              <a:avLst/>
              <a:gdLst/>
              <a:ahLst/>
              <a:cxnLst/>
              <a:rect l="l" t="t" r="r" b="b"/>
              <a:pathLst>
                <a:path w="168967" h="242009">
                  <a:moveTo>
                    <a:pt x="0" y="0"/>
                  </a:moveTo>
                  <a:lnTo>
                    <a:pt x="168967" y="0"/>
                  </a:lnTo>
                  <a:lnTo>
                    <a:pt x="168967" y="242009"/>
                  </a:lnTo>
                  <a:lnTo>
                    <a:pt x="0" y="242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0" name="TextBox 40"/>
            <p:cNvSpPr txBox="1"/>
            <p:nvPr/>
          </p:nvSpPr>
          <p:spPr>
            <a:xfrm>
              <a:off x="10695886" y="5044332"/>
              <a:ext cx="2723207" cy="4152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DIŞLAMA</a:t>
              </a:r>
            </a:p>
          </p:txBody>
        </p:sp>
        <p:sp>
          <p:nvSpPr>
            <p:cNvPr id="41" name="TextBox 41"/>
            <p:cNvSpPr txBox="1"/>
            <p:nvPr/>
          </p:nvSpPr>
          <p:spPr>
            <a:xfrm>
              <a:off x="10695886" y="5578495"/>
              <a:ext cx="2723207" cy="8343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GÖRMEZDEN GELME</a:t>
              </a:r>
            </a:p>
          </p:txBody>
        </p:sp>
        <p:sp>
          <p:nvSpPr>
            <p:cNvPr id="42" name="TextBox 42"/>
            <p:cNvSpPr txBox="1"/>
            <p:nvPr/>
          </p:nvSpPr>
          <p:spPr>
            <a:xfrm>
              <a:off x="10663336" y="6315804"/>
              <a:ext cx="2723207" cy="834390"/>
            </a:xfrm>
            <a:prstGeom prst="rect">
              <a:avLst/>
            </a:prstGeom>
          </p:spPr>
          <p:txBody>
            <a:bodyPr lIns="0" tIns="0" rIns="0" bIns="0" rtlCol="0" anchor="t">
              <a:spAutoFit/>
            </a:bodyPr>
            <a:lstStyle/>
            <a:p>
              <a:pPr algn="l">
                <a:lnSpc>
                  <a:spcPts val="3359"/>
                </a:lnSpc>
              </a:pPr>
              <a:r>
                <a:rPr lang="en-US" sz="2400">
                  <a:solidFill>
                    <a:srgbClr val="454B64"/>
                  </a:solidFill>
                  <a:latin typeface="Roboto"/>
                  <a:ea typeface="Roboto"/>
                  <a:cs typeface="Roboto"/>
                  <a:sym typeface="Roboto"/>
                </a:rPr>
                <a:t>OYUNLARA ALMAMA</a:t>
              </a:r>
            </a:p>
          </p:txBody>
        </p:sp>
        <p:sp>
          <p:nvSpPr>
            <p:cNvPr id="43" name="Freeform 43"/>
            <p:cNvSpPr/>
            <p:nvPr/>
          </p:nvSpPr>
          <p:spPr>
            <a:xfrm>
              <a:off x="10349828" y="3642724"/>
              <a:ext cx="3350222" cy="682227"/>
            </a:xfrm>
            <a:custGeom>
              <a:avLst/>
              <a:gdLst/>
              <a:ahLst/>
              <a:cxnLst/>
              <a:rect l="l" t="t" r="r" b="b"/>
              <a:pathLst>
                <a:path w="3350222" h="682227">
                  <a:moveTo>
                    <a:pt x="0" y="0"/>
                  </a:moveTo>
                  <a:lnTo>
                    <a:pt x="3350222" y="0"/>
                  </a:lnTo>
                  <a:lnTo>
                    <a:pt x="3350222" y="682227"/>
                  </a:lnTo>
                  <a:lnTo>
                    <a:pt x="0" y="6822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4" name="TextBox 44"/>
            <p:cNvSpPr txBox="1"/>
            <p:nvPr/>
          </p:nvSpPr>
          <p:spPr>
            <a:xfrm>
              <a:off x="10730563" y="3536183"/>
              <a:ext cx="2198724" cy="865431"/>
            </a:xfrm>
            <a:prstGeom prst="rect">
              <a:avLst/>
            </a:prstGeom>
          </p:spPr>
          <p:txBody>
            <a:bodyPr lIns="0" tIns="0" rIns="0" bIns="0" rtlCol="0" anchor="t">
              <a:spAutoFit/>
            </a:bodyPr>
            <a:lstStyle/>
            <a:p>
              <a:pPr algn="ctr">
                <a:lnSpc>
                  <a:spcPts val="6929"/>
                </a:lnSpc>
              </a:pPr>
              <a:r>
                <a:rPr lang="en-US" sz="4949">
                  <a:solidFill>
                    <a:srgbClr val="454B64"/>
                  </a:solidFill>
                  <a:latin typeface="Just Another Hand"/>
                  <a:ea typeface="Just Another Hand"/>
                  <a:cs typeface="Just Another Hand"/>
                  <a:sym typeface="Just Another Hand"/>
                </a:rPr>
                <a:t>SOSYAL</a:t>
              </a:r>
            </a:p>
          </p:txBody>
        </p:sp>
      </p:grpSp>
      <p:sp>
        <p:nvSpPr>
          <p:cNvPr id="45" name="TextBox 45"/>
          <p:cNvSpPr txBox="1"/>
          <p:nvPr/>
        </p:nvSpPr>
        <p:spPr>
          <a:xfrm>
            <a:off x="14730611" y="6374943"/>
            <a:ext cx="2723207" cy="834390"/>
          </a:xfrm>
          <a:prstGeom prst="rect">
            <a:avLst/>
          </a:prstGeom>
        </p:spPr>
        <p:txBody>
          <a:bodyPr lIns="0" tIns="0" rIns="0" bIns="0" rtlCol="0" anchor="t">
            <a:spAutoFit/>
          </a:bodyPr>
          <a:lstStyle/>
          <a:p>
            <a:pPr algn="l">
              <a:lnSpc>
                <a:spcPts val="3359"/>
              </a:lnSpc>
            </a:pPr>
            <a:r>
              <a:rPr lang="en-US" sz="2400" dirty="0">
                <a:solidFill>
                  <a:srgbClr val="454B64"/>
                </a:solidFill>
                <a:latin typeface="Roboto"/>
                <a:ea typeface="Roboto"/>
                <a:cs typeface="Roboto"/>
                <a:sym typeface="Roboto"/>
              </a:rPr>
              <a:t>ÖZEL BİLGİLERİ YAYMA</a:t>
            </a:r>
          </a:p>
        </p:txBody>
      </p:sp>
      <p:pic>
        <p:nvPicPr>
          <p:cNvPr id="46" name="Resim 45"/>
          <p:cNvPicPr>
            <a:picLocks noChangeAspect="1"/>
          </p:cNvPicPr>
          <p:nvPr/>
        </p:nvPicPr>
        <p:blipFill>
          <a:blip r:embed="rId12"/>
          <a:stretch>
            <a:fillRect/>
          </a:stretch>
        </p:blipFill>
        <p:spPr>
          <a:xfrm>
            <a:off x="2195321" y="7865277"/>
            <a:ext cx="2590800" cy="1660025"/>
          </a:xfrm>
          <a:prstGeom prst="rect">
            <a:avLst/>
          </a:prstGeom>
          <a:ln>
            <a:noFill/>
          </a:ln>
          <a:effectLst>
            <a:softEdge rad="112500"/>
          </a:effectLst>
        </p:spPr>
      </p:pic>
      <p:pic>
        <p:nvPicPr>
          <p:cNvPr id="47" name="Resim 46"/>
          <p:cNvPicPr>
            <a:picLocks noChangeAspect="1"/>
          </p:cNvPicPr>
          <p:nvPr/>
        </p:nvPicPr>
        <p:blipFill>
          <a:blip r:embed="rId13"/>
          <a:stretch>
            <a:fillRect/>
          </a:stretch>
        </p:blipFill>
        <p:spPr>
          <a:xfrm>
            <a:off x="6254799" y="7934226"/>
            <a:ext cx="2789612" cy="1733389"/>
          </a:xfrm>
          <a:prstGeom prst="rect">
            <a:avLst/>
          </a:prstGeom>
          <a:ln>
            <a:noFill/>
          </a:ln>
          <a:effectLst>
            <a:softEdge rad="112500"/>
          </a:effectLst>
        </p:spPr>
      </p:pic>
      <p:pic>
        <p:nvPicPr>
          <p:cNvPr id="48" name="Resim 47"/>
          <p:cNvPicPr>
            <a:picLocks noChangeAspect="1"/>
          </p:cNvPicPr>
          <p:nvPr/>
        </p:nvPicPr>
        <p:blipFill>
          <a:blip r:embed="rId14"/>
          <a:stretch>
            <a:fillRect/>
          </a:stretch>
        </p:blipFill>
        <p:spPr>
          <a:xfrm>
            <a:off x="10429781" y="7789863"/>
            <a:ext cx="2748288" cy="1810852"/>
          </a:xfrm>
          <a:prstGeom prst="rect">
            <a:avLst/>
          </a:prstGeom>
          <a:ln>
            <a:noFill/>
          </a:ln>
          <a:effectLst>
            <a:softEdge rad="112500"/>
          </a:effectLst>
        </p:spPr>
      </p:pic>
      <p:pic>
        <p:nvPicPr>
          <p:cNvPr id="49" name="Resim 48"/>
          <p:cNvPicPr>
            <a:picLocks noChangeAspect="1"/>
          </p:cNvPicPr>
          <p:nvPr/>
        </p:nvPicPr>
        <p:blipFill>
          <a:blip r:embed="rId15"/>
          <a:stretch>
            <a:fillRect/>
          </a:stretch>
        </p:blipFill>
        <p:spPr>
          <a:xfrm>
            <a:off x="14399976" y="7789863"/>
            <a:ext cx="2663942" cy="1847279"/>
          </a:xfrm>
          <a:prstGeom prst="rect">
            <a:avLst/>
          </a:prstGeom>
          <a:ln>
            <a:noFill/>
          </a:ln>
          <a:effectLst>
            <a:softEdge rad="112500"/>
          </a:effectLst>
        </p:spPr>
      </p:pic>
    </p:spTree>
    <p:extLst>
      <p:ext uri="{BB962C8B-B14F-4D97-AF65-F5344CB8AC3E}">
        <p14:creationId xmlns:p14="http://schemas.microsoft.com/office/powerpoint/2010/main" val="54654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rot="-3863822">
            <a:off x="6908108" y="1493849"/>
            <a:ext cx="4471784" cy="6332654"/>
          </a:xfrm>
          <a:custGeom>
            <a:avLst/>
            <a:gdLst/>
            <a:ahLst/>
            <a:cxnLst/>
            <a:rect l="l" t="t" r="r" b="b"/>
            <a:pathLst>
              <a:path w="4471784" h="6332654">
                <a:moveTo>
                  <a:pt x="0" y="0"/>
                </a:moveTo>
                <a:lnTo>
                  <a:pt x="4471784" y="0"/>
                </a:lnTo>
                <a:lnTo>
                  <a:pt x="4471784" y="6332654"/>
                </a:lnTo>
                <a:lnTo>
                  <a:pt x="0" y="63326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7077979" y="3857425"/>
            <a:ext cx="4125763" cy="1757428"/>
          </a:xfrm>
          <a:prstGeom prst="rect">
            <a:avLst/>
          </a:prstGeom>
        </p:spPr>
        <p:txBody>
          <a:bodyPr lIns="0" tIns="0" rIns="0" bIns="0" rtlCol="0" anchor="t">
            <a:spAutoFit/>
          </a:bodyPr>
          <a:lstStyle/>
          <a:p>
            <a:pPr algn="ctr">
              <a:lnSpc>
                <a:spcPts val="7083"/>
              </a:lnSpc>
            </a:pPr>
            <a:r>
              <a:rPr lang="en-US" sz="5059">
                <a:solidFill>
                  <a:srgbClr val="454B64"/>
                </a:solidFill>
                <a:latin typeface="Just Another Hand"/>
                <a:ea typeface="Just Another Hand"/>
                <a:cs typeface="Just Another Hand"/>
                <a:sym typeface="Just Another Hand"/>
              </a:rPr>
              <a:t>AKRAN ZORBALIĞINDA FARKLI GRUPLAR</a:t>
            </a:r>
          </a:p>
        </p:txBody>
      </p:sp>
      <p:sp>
        <p:nvSpPr>
          <p:cNvPr id="4" name="Freeform 4"/>
          <p:cNvSpPr/>
          <p:nvPr/>
        </p:nvSpPr>
        <p:spPr>
          <a:xfrm rot="-3626039" flipH="1">
            <a:off x="8505846" y="6698228"/>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2398037" y="5351586"/>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071891">
            <a:off x="10731241" y="5999189"/>
            <a:ext cx="1385359" cy="391364"/>
          </a:xfrm>
          <a:custGeom>
            <a:avLst/>
            <a:gdLst/>
            <a:ahLst/>
            <a:cxnLst/>
            <a:rect l="l" t="t" r="r" b="b"/>
            <a:pathLst>
              <a:path w="1385359" h="391364">
                <a:moveTo>
                  <a:pt x="0" y="0"/>
                </a:moveTo>
                <a:lnTo>
                  <a:pt x="1385359" y="0"/>
                </a:lnTo>
                <a:lnTo>
                  <a:pt x="1385359" y="391364"/>
                </a:lnTo>
                <a:lnTo>
                  <a:pt x="0" y="391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1134582" flipH="1">
            <a:off x="4933162" y="5758666"/>
            <a:ext cx="1385359" cy="391364"/>
          </a:xfrm>
          <a:custGeom>
            <a:avLst/>
            <a:gdLst/>
            <a:ahLst/>
            <a:cxnLst/>
            <a:rect l="l" t="t" r="r" b="b"/>
            <a:pathLst>
              <a:path w="1385359" h="391364">
                <a:moveTo>
                  <a:pt x="1385359" y="0"/>
                </a:moveTo>
                <a:lnTo>
                  <a:pt x="0" y="0"/>
                </a:lnTo>
                <a:lnTo>
                  <a:pt x="0" y="391364"/>
                </a:lnTo>
                <a:lnTo>
                  <a:pt x="1385359" y="391364"/>
                </a:lnTo>
                <a:lnTo>
                  <a:pt x="1385359"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909555" y="4397333"/>
            <a:ext cx="4412818" cy="1492335"/>
          </a:xfrm>
          <a:custGeom>
            <a:avLst/>
            <a:gdLst/>
            <a:ahLst/>
            <a:cxnLst/>
            <a:rect l="l" t="t" r="r" b="b"/>
            <a:pathLst>
              <a:path w="4412818" h="1492335">
                <a:moveTo>
                  <a:pt x="0" y="0"/>
                </a:moveTo>
                <a:lnTo>
                  <a:pt x="4412818" y="0"/>
                </a:lnTo>
                <a:lnTo>
                  <a:pt x="4412818" y="1492334"/>
                </a:lnTo>
                <a:lnTo>
                  <a:pt x="0" y="14923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1126006" y="4707563"/>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ea typeface="Roboto"/>
                <a:cs typeface="Roboto"/>
                <a:sym typeface="Roboto"/>
              </a:rPr>
              <a:t>ZORBA</a:t>
            </a:r>
          </a:p>
        </p:txBody>
      </p:sp>
      <p:sp>
        <p:nvSpPr>
          <p:cNvPr id="12" name="Freeform 12"/>
          <p:cNvSpPr/>
          <p:nvPr/>
        </p:nvSpPr>
        <p:spPr>
          <a:xfrm>
            <a:off x="6418676" y="7754874"/>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6704662" y="7881358"/>
            <a:ext cx="4126831" cy="1163167"/>
          </a:xfrm>
          <a:prstGeom prst="rect">
            <a:avLst/>
          </a:prstGeom>
        </p:spPr>
        <p:txBody>
          <a:bodyPr lIns="0" tIns="0" rIns="0" bIns="0" rtlCol="0" anchor="t">
            <a:spAutoFit/>
          </a:bodyPr>
          <a:lstStyle/>
          <a:p>
            <a:pPr algn="ctr">
              <a:lnSpc>
                <a:spcPts val="4653"/>
              </a:lnSpc>
            </a:pPr>
            <a:r>
              <a:rPr lang="en-US" sz="3323">
                <a:solidFill>
                  <a:srgbClr val="454B64"/>
                </a:solidFill>
                <a:latin typeface="Roboto"/>
                <a:ea typeface="Roboto"/>
                <a:cs typeface="Roboto"/>
                <a:sym typeface="Roboto"/>
              </a:rPr>
              <a:t>HEM ZORBA HEM MAĞDUR</a:t>
            </a:r>
          </a:p>
        </p:txBody>
      </p:sp>
      <p:sp>
        <p:nvSpPr>
          <p:cNvPr id="14" name="TextBox 14"/>
          <p:cNvSpPr txBox="1"/>
          <p:nvPr/>
        </p:nvSpPr>
        <p:spPr>
          <a:xfrm>
            <a:off x="12121248" y="5719929"/>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ea typeface="Roboto"/>
                <a:cs typeface="Roboto"/>
                <a:sym typeface="Roboto"/>
              </a:rPr>
              <a:t>SEYİRCİ</a:t>
            </a:r>
          </a:p>
        </p:txBody>
      </p:sp>
      <p:sp>
        <p:nvSpPr>
          <p:cNvPr id="15" name="Freeform 15"/>
          <p:cNvSpPr/>
          <p:nvPr/>
        </p:nvSpPr>
        <p:spPr>
          <a:xfrm rot="-7156685">
            <a:off x="8146855" y="2890418"/>
            <a:ext cx="1385359" cy="391364"/>
          </a:xfrm>
          <a:custGeom>
            <a:avLst/>
            <a:gdLst/>
            <a:ahLst/>
            <a:cxnLst/>
            <a:rect l="l" t="t" r="r" b="b"/>
            <a:pathLst>
              <a:path w="1385359" h="391364">
                <a:moveTo>
                  <a:pt x="0" y="0"/>
                </a:moveTo>
                <a:lnTo>
                  <a:pt x="1385359" y="0"/>
                </a:lnTo>
                <a:lnTo>
                  <a:pt x="1385359" y="391364"/>
                </a:lnTo>
                <a:lnTo>
                  <a:pt x="0" y="391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5953138" y="893873"/>
            <a:ext cx="4412818" cy="1492335"/>
          </a:xfrm>
          <a:custGeom>
            <a:avLst/>
            <a:gdLst/>
            <a:ahLst/>
            <a:cxnLst/>
            <a:rect l="l" t="t" r="r" b="b"/>
            <a:pathLst>
              <a:path w="4412818" h="1492335">
                <a:moveTo>
                  <a:pt x="0" y="0"/>
                </a:moveTo>
                <a:lnTo>
                  <a:pt x="4412818" y="0"/>
                </a:lnTo>
                <a:lnTo>
                  <a:pt x="4412818" y="1492335"/>
                </a:lnTo>
                <a:lnTo>
                  <a:pt x="0" y="1492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TextBox 17"/>
          <p:cNvSpPr txBox="1"/>
          <p:nvPr/>
        </p:nvSpPr>
        <p:spPr>
          <a:xfrm>
            <a:off x="5738215" y="1262215"/>
            <a:ext cx="4966395" cy="679450"/>
          </a:xfrm>
          <a:prstGeom prst="rect">
            <a:avLst/>
          </a:prstGeom>
        </p:spPr>
        <p:txBody>
          <a:bodyPr lIns="0" tIns="0" rIns="0" bIns="0" rtlCol="0" anchor="t">
            <a:spAutoFit/>
          </a:bodyPr>
          <a:lstStyle/>
          <a:p>
            <a:pPr algn="ctr">
              <a:lnSpc>
                <a:spcPts val="5599"/>
              </a:lnSpc>
            </a:pPr>
            <a:r>
              <a:rPr lang="en-US" sz="3999">
                <a:solidFill>
                  <a:srgbClr val="454B64"/>
                </a:solidFill>
                <a:latin typeface="Roboto"/>
                <a:ea typeface="Roboto"/>
                <a:cs typeface="Roboto"/>
                <a:sym typeface="Roboto"/>
              </a:rPr>
              <a:t>MAĞDUR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EB"/>
        </a:solidFill>
        <a:effectLst/>
      </p:bgPr>
    </p:bg>
    <p:spTree>
      <p:nvGrpSpPr>
        <p:cNvPr id="1" name=""/>
        <p:cNvGrpSpPr/>
        <p:nvPr/>
      </p:nvGrpSpPr>
      <p:grpSpPr>
        <a:xfrm>
          <a:off x="0" y="0"/>
          <a:ext cx="0" cy="0"/>
          <a:chOff x="0" y="0"/>
          <a:chExt cx="0" cy="0"/>
        </a:xfrm>
      </p:grpSpPr>
      <p:sp>
        <p:nvSpPr>
          <p:cNvPr id="2" name="Freeform 2"/>
          <p:cNvSpPr/>
          <p:nvPr/>
        </p:nvSpPr>
        <p:spPr>
          <a:xfrm>
            <a:off x="12704913" y="6184280"/>
            <a:ext cx="8620495" cy="8542127"/>
          </a:xfrm>
          <a:custGeom>
            <a:avLst/>
            <a:gdLst/>
            <a:ahLst/>
            <a:cxnLst/>
            <a:rect l="l" t="t" r="r" b="b"/>
            <a:pathLst>
              <a:path w="8620495" h="8542127">
                <a:moveTo>
                  <a:pt x="0" y="0"/>
                </a:moveTo>
                <a:lnTo>
                  <a:pt x="8620494" y="0"/>
                </a:lnTo>
                <a:lnTo>
                  <a:pt x="8620494" y="8542127"/>
                </a:lnTo>
                <a:lnTo>
                  <a:pt x="0" y="85421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7453818" y="3086100"/>
            <a:ext cx="1668364" cy="4114800"/>
          </a:xfrm>
          <a:custGeom>
            <a:avLst/>
            <a:gdLst/>
            <a:ahLst/>
            <a:cxnLst/>
            <a:rect l="l" t="t" r="r" b="b"/>
            <a:pathLst>
              <a:path w="1668364" h="4114800">
                <a:moveTo>
                  <a:pt x="0" y="0"/>
                </a:moveTo>
                <a:lnTo>
                  <a:pt x="1668364" y="0"/>
                </a:lnTo>
                <a:lnTo>
                  <a:pt x="1668364"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084374">
            <a:off x="-3132407" y="6920729"/>
            <a:ext cx="6161952" cy="6161952"/>
          </a:xfrm>
          <a:custGeom>
            <a:avLst/>
            <a:gdLst/>
            <a:ahLst/>
            <a:cxnLst/>
            <a:rect l="l" t="t" r="r" b="b"/>
            <a:pathLst>
              <a:path w="6161952" h="6161952">
                <a:moveTo>
                  <a:pt x="0" y="0"/>
                </a:moveTo>
                <a:lnTo>
                  <a:pt x="6161952" y="0"/>
                </a:lnTo>
                <a:lnTo>
                  <a:pt x="6161952" y="6161951"/>
                </a:lnTo>
                <a:lnTo>
                  <a:pt x="0" y="61619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58607" y="3086100"/>
            <a:ext cx="1668364" cy="4114800"/>
          </a:xfrm>
          <a:custGeom>
            <a:avLst/>
            <a:gdLst/>
            <a:ahLst/>
            <a:cxnLst/>
            <a:rect l="l" t="t" r="r" b="b"/>
            <a:pathLst>
              <a:path w="1668364" h="4114800">
                <a:moveTo>
                  <a:pt x="0" y="0"/>
                </a:moveTo>
                <a:lnTo>
                  <a:pt x="1668365" y="0"/>
                </a:lnTo>
                <a:lnTo>
                  <a:pt x="166836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520687" y="1411618"/>
            <a:ext cx="13401579" cy="8953078"/>
          </a:xfrm>
          <a:custGeom>
            <a:avLst/>
            <a:gdLst/>
            <a:ahLst/>
            <a:cxnLst/>
            <a:rect l="l" t="t" r="r" b="b"/>
            <a:pathLst>
              <a:path w="12224162" h="8953078">
                <a:moveTo>
                  <a:pt x="0" y="0"/>
                </a:moveTo>
                <a:lnTo>
                  <a:pt x="12224162" y="0"/>
                </a:lnTo>
                <a:lnTo>
                  <a:pt x="12224162" y="8953078"/>
                </a:lnTo>
                <a:lnTo>
                  <a:pt x="0" y="895307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224803" y="-122132"/>
            <a:ext cx="14300534" cy="2912109"/>
          </a:xfrm>
          <a:custGeom>
            <a:avLst/>
            <a:gdLst/>
            <a:ahLst/>
            <a:cxnLst/>
            <a:rect l="l" t="t" r="r" b="b"/>
            <a:pathLst>
              <a:path w="14300534" h="2912109">
                <a:moveTo>
                  <a:pt x="0" y="0"/>
                </a:moveTo>
                <a:lnTo>
                  <a:pt x="14300534" y="0"/>
                </a:lnTo>
                <a:lnTo>
                  <a:pt x="14300534" y="2912108"/>
                </a:lnTo>
                <a:lnTo>
                  <a:pt x="0" y="291210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flipH="1">
            <a:off x="15218150" y="7944304"/>
            <a:ext cx="3594021" cy="4114800"/>
          </a:xfrm>
          <a:custGeom>
            <a:avLst/>
            <a:gdLst/>
            <a:ahLst/>
            <a:cxnLst/>
            <a:rect l="l" t="t" r="r" b="b"/>
            <a:pathLst>
              <a:path w="3594021" h="4114800">
                <a:moveTo>
                  <a:pt x="3594020" y="0"/>
                </a:moveTo>
                <a:lnTo>
                  <a:pt x="0" y="0"/>
                </a:lnTo>
                <a:lnTo>
                  <a:pt x="0" y="4114800"/>
                </a:lnTo>
                <a:lnTo>
                  <a:pt x="3594020" y="4114800"/>
                </a:lnTo>
                <a:lnTo>
                  <a:pt x="359402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1398595" y="866775"/>
            <a:ext cx="14422626" cy="1377949"/>
          </a:xfrm>
          <a:prstGeom prst="rect">
            <a:avLst/>
          </a:prstGeom>
        </p:spPr>
        <p:txBody>
          <a:bodyPr lIns="0" tIns="0" rIns="0" bIns="0" rtlCol="0" anchor="t">
            <a:spAutoFit/>
          </a:bodyPr>
          <a:lstStyle/>
          <a:p>
            <a:pPr algn="ctr">
              <a:lnSpc>
                <a:spcPts val="11200"/>
              </a:lnSpc>
            </a:pPr>
            <a:r>
              <a:rPr lang="en-US" sz="8000">
                <a:solidFill>
                  <a:srgbClr val="454B64"/>
                </a:solidFill>
                <a:latin typeface="Just Another Hand"/>
                <a:ea typeface="Just Another Hand"/>
                <a:cs typeface="Just Another Hand"/>
                <a:sym typeface="Just Another Hand"/>
              </a:rPr>
              <a:t>Akran zorbalığı yapan öğrencilerin bireysel özellikleri nelerdir?</a:t>
            </a:r>
          </a:p>
        </p:txBody>
      </p:sp>
      <p:sp>
        <p:nvSpPr>
          <p:cNvPr id="12" name="TextBox 12"/>
          <p:cNvSpPr txBox="1"/>
          <p:nvPr/>
        </p:nvSpPr>
        <p:spPr>
          <a:xfrm>
            <a:off x="2464932" y="3733721"/>
            <a:ext cx="11839242" cy="4308872"/>
          </a:xfrm>
          <a:prstGeom prst="rect">
            <a:avLst/>
          </a:prstGeom>
        </p:spPr>
        <p:txBody>
          <a:bodyPr wrap="square" lIns="0" tIns="0" rIns="0" bIns="0" rtlCol="0" anchor="t">
            <a:spAutoFit/>
          </a:bodyPr>
          <a:lstStyle/>
          <a:p>
            <a:pPr marL="457200" indent="-457200">
              <a:lnSpc>
                <a:spcPts val="4829"/>
              </a:lnSpc>
              <a:spcBef>
                <a:spcPct val="0"/>
              </a:spcBef>
              <a:buFont typeface="Wingdings" panose="05000000000000000000" pitchFamily="2" charset="2"/>
              <a:buChar char="Ø"/>
            </a:pP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Başkalarını</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yönetmeyi</a:t>
            </a:r>
            <a:r>
              <a:rPr lang="en-US" sz="3449" dirty="0">
                <a:solidFill>
                  <a:srgbClr val="454B64"/>
                </a:solidFill>
                <a:latin typeface="Roboto"/>
                <a:ea typeface="Roboto"/>
                <a:cs typeface="Roboto"/>
                <a:sym typeface="Roboto"/>
              </a:rPr>
              <a:t> seven, </a:t>
            </a:r>
            <a:r>
              <a:rPr lang="en-US" sz="3449" dirty="0" err="1">
                <a:solidFill>
                  <a:srgbClr val="454B64"/>
                </a:solidFill>
                <a:latin typeface="Roboto"/>
                <a:ea typeface="Roboto"/>
                <a:cs typeface="Roboto"/>
                <a:sym typeface="Roboto"/>
              </a:rPr>
              <a:t>başkaları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üzerinde</a:t>
            </a: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egemenlik</a:t>
            </a:r>
            <a:r>
              <a:rPr lang="tr-TR" sz="3449" dirty="0" smtClean="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kurmayı</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güçlü</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olmayı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isteyen</a:t>
            </a:r>
            <a:r>
              <a:rPr lang="en-US" sz="3449" dirty="0">
                <a:solidFill>
                  <a:srgbClr val="454B64"/>
                </a:solidFill>
                <a:latin typeface="Roboto"/>
                <a:ea typeface="Roboto"/>
                <a:cs typeface="Roboto"/>
                <a:sym typeface="Roboto"/>
              </a:rPr>
              <a:t> </a:t>
            </a:r>
            <a:r>
              <a:rPr lang="tr-TR" sz="3449" dirty="0" smtClean="0">
                <a:solidFill>
                  <a:srgbClr val="454B64"/>
                </a:solidFill>
                <a:latin typeface="Roboto"/>
                <a:ea typeface="Roboto"/>
                <a:cs typeface="Roboto"/>
                <a:sym typeface="Roboto"/>
              </a:rPr>
              <a:t> </a:t>
            </a:r>
            <a:endParaRPr lang="en-US" sz="3449" dirty="0">
              <a:solidFill>
                <a:srgbClr val="454B64"/>
              </a:solidFill>
              <a:latin typeface="Roboto"/>
              <a:ea typeface="Roboto"/>
              <a:cs typeface="Roboto"/>
              <a:sym typeface="Roboto"/>
            </a:endParaRPr>
          </a:p>
          <a:p>
            <a:pPr marL="457200" indent="-457200">
              <a:lnSpc>
                <a:spcPts val="4829"/>
              </a:lnSpc>
              <a:spcBef>
                <a:spcPct val="0"/>
              </a:spcBef>
              <a:buFont typeface="Wingdings" panose="05000000000000000000" pitchFamily="2" charset="2"/>
              <a:buChar char="Ø"/>
            </a:pPr>
            <a:r>
              <a:rPr lang="tr-TR"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Başkalarının</a:t>
            </a:r>
            <a:r>
              <a:rPr lang="en-US" sz="3449" dirty="0" smtClean="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duygularına</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karşı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duyarsız</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empati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yeteneği</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zayıf</a:t>
            </a:r>
            <a:endParaRPr lang="en-US" sz="3449" dirty="0">
              <a:solidFill>
                <a:srgbClr val="454B64"/>
              </a:solidFill>
              <a:latin typeface="Roboto"/>
              <a:ea typeface="Roboto"/>
              <a:cs typeface="Roboto"/>
              <a:sym typeface="Roboto"/>
            </a:endParaRPr>
          </a:p>
          <a:p>
            <a:pPr marL="457200" indent="-457200">
              <a:lnSpc>
                <a:spcPts val="4829"/>
              </a:lnSpc>
              <a:spcBef>
                <a:spcPct val="0"/>
              </a:spcBef>
              <a:buFont typeface="Wingdings" panose="05000000000000000000" pitchFamily="2" charset="2"/>
              <a:buChar char="Ø"/>
            </a:pPr>
            <a:r>
              <a:rPr lang="en-US" sz="3449" dirty="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Vicdan</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utanç</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ve</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pişmanlık</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duyguları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zayıf</a:t>
            </a:r>
            <a:r>
              <a:rPr lang="en-US" sz="3449" dirty="0">
                <a:solidFill>
                  <a:srgbClr val="454B64"/>
                </a:solidFill>
                <a:latin typeface="Roboto"/>
                <a:ea typeface="Roboto"/>
                <a:cs typeface="Roboto"/>
                <a:sym typeface="Roboto"/>
              </a:rPr>
              <a:t> </a:t>
            </a:r>
          </a:p>
          <a:p>
            <a:pPr marL="457200" indent="-457200">
              <a:lnSpc>
                <a:spcPts val="4829"/>
              </a:lnSpc>
              <a:spcBef>
                <a:spcPct val="0"/>
              </a:spcBef>
              <a:buFont typeface="Wingdings" panose="05000000000000000000" pitchFamily="2" charset="2"/>
              <a:buChar char="Ø"/>
            </a:pPr>
            <a:r>
              <a:rPr lang="tr-TR" sz="3449" dirty="0">
                <a:solidFill>
                  <a:srgbClr val="454B64"/>
                </a:solidFill>
                <a:latin typeface="Roboto"/>
                <a:ea typeface="Roboto"/>
                <a:cs typeface="Roboto"/>
                <a:sym typeface="Roboto"/>
              </a:rPr>
              <a:t> </a:t>
            </a:r>
            <a:r>
              <a:rPr lang="tr-TR" sz="3449" dirty="0" smtClean="0">
                <a:solidFill>
                  <a:srgbClr val="454B64"/>
                </a:solidFill>
                <a:latin typeface="Roboto"/>
                <a:ea typeface="Roboto"/>
                <a:cs typeface="Roboto"/>
                <a:sym typeface="Roboto"/>
              </a:rPr>
              <a:t> </a:t>
            </a:r>
            <a:r>
              <a:rPr lang="en-US" sz="3449" dirty="0" err="1" smtClean="0">
                <a:solidFill>
                  <a:srgbClr val="454B64"/>
                </a:solidFill>
                <a:latin typeface="Roboto"/>
                <a:ea typeface="Roboto"/>
                <a:cs typeface="Roboto"/>
                <a:sym typeface="Roboto"/>
              </a:rPr>
              <a:t>Şiddete</a:t>
            </a:r>
            <a:r>
              <a:rPr lang="en-US" sz="3449" dirty="0" smtClean="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karşı</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olumlu</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bir</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tutuma</a:t>
            </a:r>
            <a:r>
              <a:rPr lang="en-US" sz="3449" dirty="0">
                <a:solidFill>
                  <a:srgbClr val="454B64"/>
                </a:solidFill>
                <a:latin typeface="Roboto"/>
                <a:ea typeface="Roboto"/>
                <a:cs typeface="Roboto"/>
                <a:sym typeface="Roboto"/>
              </a:rPr>
              <a:t> </a:t>
            </a:r>
            <a:r>
              <a:rPr lang="en-US" sz="3449" dirty="0" err="1">
                <a:solidFill>
                  <a:srgbClr val="454B64"/>
                </a:solidFill>
                <a:latin typeface="Roboto"/>
                <a:ea typeface="Roboto"/>
                <a:cs typeface="Roboto"/>
                <a:sym typeface="Roboto"/>
              </a:rPr>
              <a:t>sahip</a:t>
            </a:r>
            <a:endParaRPr lang="en-US" sz="3449" dirty="0">
              <a:solidFill>
                <a:srgbClr val="454B64"/>
              </a:solidFill>
              <a:latin typeface="Roboto"/>
              <a:ea typeface="Roboto"/>
              <a:cs typeface="Roboto"/>
              <a:sym typeface="Roboto"/>
            </a:endParaRPr>
          </a:p>
          <a:p>
            <a:pPr>
              <a:lnSpc>
                <a:spcPts val="4829"/>
              </a:lnSpc>
              <a:spcBef>
                <a:spcPct val="0"/>
              </a:spcBef>
            </a:pPr>
            <a:r>
              <a:rPr lang="en-US" sz="3449" dirty="0">
                <a:solidFill>
                  <a:srgbClr val="454B64"/>
                </a:solidFill>
                <a:latin typeface="Roboto"/>
                <a:ea typeface="Roboto"/>
                <a:cs typeface="Roboto"/>
                <a:sym typeface="Roboto"/>
              </a:rPr>
              <a:t> </a:t>
            </a:r>
            <a:r>
              <a:rPr lang="tr-TR" sz="3449" dirty="0">
                <a:solidFill>
                  <a:srgbClr val="454B64"/>
                </a:solidFill>
                <a:latin typeface="Roboto"/>
                <a:ea typeface="Roboto"/>
                <a:cs typeface="Roboto"/>
                <a:sym typeface="Roboto"/>
              </a:rPr>
              <a:t> </a:t>
            </a:r>
            <a:endParaRPr lang="en-US" sz="3449" dirty="0">
              <a:solidFill>
                <a:srgbClr val="454B64"/>
              </a:solidFill>
              <a:latin typeface="Roboto"/>
              <a:ea typeface="Roboto"/>
              <a:cs typeface="Roboto"/>
              <a:sym typeface="Robot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1020</Words>
  <Application>Microsoft Office PowerPoint</Application>
  <PresentationFormat>Özel</PresentationFormat>
  <Paragraphs>141</Paragraphs>
  <Slides>32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Calibri</vt:lpstr>
      <vt:lpstr>Wingdings</vt:lpstr>
      <vt:lpstr>Roboto</vt:lpstr>
      <vt:lpstr>Roboto Bold</vt:lpstr>
      <vt:lpstr>Arial</vt:lpstr>
      <vt:lpstr>Just Another Hand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dc:title>
  <dc:creator>LENOVO</dc:creator>
  <cp:lastModifiedBy>LENOVO</cp:lastModifiedBy>
  <cp:revision>11</cp:revision>
  <dcterms:created xsi:type="dcterms:W3CDTF">2006-08-16T00:00:00Z</dcterms:created>
  <dcterms:modified xsi:type="dcterms:W3CDTF">2024-09-18T08:55:24Z</dcterms:modified>
  <dc:identifier>DAGRAbv9nlI</dc:identifier>
</cp:coreProperties>
</file>