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333" autoAdjust="0"/>
  </p:normalViewPr>
  <p:slideViewPr>
    <p:cSldViewPr>
      <p:cViewPr varScale="1">
        <p:scale>
          <a:sx n="75" d="100"/>
          <a:sy n="75" d="100"/>
        </p:scale>
        <p:origin x="-14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A4EE9-CF2F-45AA-81F8-13894ECE7EF0}" type="datetimeFigureOut">
              <a:rPr lang="tr-TR" smtClean="0"/>
              <a:pPr/>
              <a:t>12.10.2021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17A53-1C15-4360-8FA1-91CAF7E304D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Günümüz ebeveynleri, bir çocuğu özgür kılmakla başıboş bırakmak arasındaki farkın nerede başlayıp nerede bittiğini kararlaştırmakta zorlanıyorlar. Aslında disiplin, çocuğa güvenli sınırlar çizerek yol göstermenin bir yoludur. Düşünülenin aksine disiplin katı ve sert olmayı gerektiren bir tutum değil, aksine çocuğun hayatı öğrenmesi, güvenli bir şekilde dünyayı keşfedip öğrenmesi için sevgi kadar önemlidir. </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Doğasında hareket olan çocuğun araştırmaya, karıştırmaya, eşyaların yerlerini değiştirmeye çalışması hiç de şaşırtıcı değildir. Çocukların eşyaların nasıl hareket ettikleri, nasıl ses çıkardıkları hakkındaki meraklarını tatmin etmek için fırsatlara ihtiyaçları vardır. Ebeveynlere düşen görev ise çocukların çevrelerini tehlikeli materyalleri kaldırarak düzenlemek olmalıdır. Çocuklar keşfettikçe daha az istenmeyen davranışları sergilemeye başlayacaklardır </a:t>
            </a:r>
            <a:r>
              <a:rPr lang="tr-TR" sz="1200" kern="1200" dirty="0" smtClean="0">
                <a:solidFill>
                  <a:schemeClr val="tx1"/>
                </a:solidFill>
                <a:latin typeface="+mn-lt"/>
                <a:ea typeface="+mn-ea"/>
                <a:cs typeface="+mn-cs"/>
              </a:rPr>
              <a:t>(12</a:t>
            </a:r>
            <a:r>
              <a:rPr lang="tr-TR" sz="1200" kern="1200" dirty="0">
                <a:solidFill>
                  <a:schemeClr val="tx1"/>
                </a:solidFill>
                <a:latin typeface="+mn-lt"/>
                <a:ea typeface="+mn-ea"/>
                <a:cs typeface="+mn-cs"/>
              </a:rPr>
              <a:t>). Ayrıca ortamda çocuğu kışkırtan, sınırların dışına iten faktörler olup olmadığı araştırılmalıdır </a:t>
            </a:r>
            <a:r>
              <a:rPr lang="tr-TR" sz="1200" kern="1200" dirty="0" smtClean="0">
                <a:solidFill>
                  <a:schemeClr val="tx1"/>
                </a:solidFill>
                <a:latin typeface="+mn-lt"/>
                <a:ea typeface="+mn-ea"/>
                <a:cs typeface="+mn-cs"/>
              </a:rPr>
              <a:t>(13</a:t>
            </a:r>
            <a:r>
              <a:rPr lang="tr-TR" sz="1200" kern="1200" dirty="0">
                <a:solidFill>
                  <a:schemeClr val="tx1"/>
                </a:solidFill>
                <a:latin typeface="+mn-lt"/>
                <a:ea typeface="+mn-ea"/>
                <a:cs typeface="+mn-cs"/>
              </a:rPr>
              <a:t>). Zaman zaman oynanan oyuncakları kısa süreli olarak ortadan kaldırmak, tekrar sunulduğunda sanki yeniymiş gibi ilgi çekmesine neden olacaktır. Okulöncesi dönem çocuklarının farklı oyun tiplerine ihtiyaçları olduğu göz önüne alınarak yerleşim yerini ve oyun tipini değiştirerek, gerginliği ve sıkılganlığı en önemlisi de zarar verici davranışları engellemek mümkün olmaktadır.</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Ne ebeveynler ne de çocuklar polis gözetimindeymiş gibi karşı konulması zor bir çok kuralın bulunduğu bir atmosferde yaşamak isterler. Kurallar bir kaç kelimeyle ifade edilebilecek kadar basit olmalı, çocuğa yapılmasını istemediği şeyleri belirtmekle beraber yapılması istenenleri de açıklamalıdır. Çocukların, fiziksel olarak zarar verici davranışlarında hareketleri değil kelimeleri kullanmaları yönünde bir rehberliğe ihtiyaçları </a:t>
            </a:r>
            <a:r>
              <a:rPr lang="tr-TR" sz="1200" kern="1200" dirty="0" smtClean="0">
                <a:solidFill>
                  <a:schemeClr val="tx1"/>
                </a:solidFill>
                <a:latin typeface="+mn-lt"/>
                <a:ea typeface="+mn-ea"/>
                <a:cs typeface="+mn-cs"/>
              </a:rPr>
              <a:t>vardır(14</a:t>
            </a:r>
            <a:r>
              <a:rPr lang="tr-TR" sz="1200" kern="1200" dirty="0">
                <a:solidFill>
                  <a:schemeClr val="tx1"/>
                </a:solidFill>
                <a:latin typeface="+mn-lt"/>
                <a:ea typeface="+mn-ea"/>
                <a:cs typeface="+mn-cs"/>
              </a:rPr>
              <a:t>). Ayrıca farklı yaşlardaki çocuklardan beklediğimiz davranışlar konusunda da gerçekçi olmamız gerekir </a:t>
            </a:r>
            <a:r>
              <a:rPr lang="tr-TR" sz="1200" kern="1200" dirty="0" smtClean="0">
                <a:solidFill>
                  <a:schemeClr val="tx1"/>
                </a:solidFill>
                <a:latin typeface="+mn-lt"/>
                <a:ea typeface="+mn-ea"/>
                <a:cs typeface="+mn-cs"/>
              </a:rPr>
              <a:t>(15</a:t>
            </a:r>
            <a:r>
              <a:rPr lang="tr-TR" sz="1200" kern="1200" dirty="0">
                <a:solidFill>
                  <a:schemeClr val="tx1"/>
                </a:solidFill>
                <a:latin typeface="+mn-lt"/>
                <a:ea typeface="+mn-ea"/>
                <a:cs typeface="+mn-cs"/>
              </a:rPr>
              <a:t>). Tutarlı ve uygun sınırlamalar, çocukların kendi davranışlarını kontrol etmelerine yardımcı olacaktır. Yetişkinler, koydukları sınırlamaların uygun olup olmadığını, çocukların ihtiyaçlarını yansıtıp yansıtmadığını, gerçekten gerekli olup olmadığını bir kez daha düşünüp karar vermelidirler.Çünkü çoğu kurallar, çocukların kolaylıkla unutacakları kadar gereksiz ve şaşırtıcı </a:t>
            </a:r>
            <a:r>
              <a:rPr lang="tr-TR" sz="1200" kern="1200" dirty="0" smtClean="0">
                <a:solidFill>
                  <a:schemeClr val="tx1"/>
                </a:solidFill>
                <a:latin typeface="+mn-lt"/>
                <a:ea typeface="+mn-ea"/>
                <a:cs typeface="+mn-cs"/>
              </a:rPr>
              <a:t>olabilir(16</a:t>
            </a:r>
            <a:r>
              <a:rPr lang="tr-TR" sz="1200" kern="1200" dirty="0">
                <a:solidFill>
                  <a:schemeClr val="tx1"/>
                </a:solidFill>
                <a:latin typeface="+mn-lt"/>
                <a:ea typeface="+mn-ea"/>
                <a:cs typeface="+mn-cs"/>
              </a:rPr>
              <a:t>).</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13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a:solidFill>
                  <a:schemeClr val="tx1"/>
                </a:solidFill>
                <a:latin typeface="+mn-lt"/>
                <a:ea typeface="+mn-ea"/>
                <a:cs typeface="+mn-cs"/>
              </a:rPr>
              <a:t>Çocuklarda öz denetimin kazanılması ve belirli bir olgunluk seviyesine ulaşabilmeleri için ebeveynlerinin uygun çözümler önermelerine ve onların rehberliğine ihtiyaçları </a:t>
            </a:r>
            <a:r>
              <a:rPr lang="tr-TR" sz="1200" kern="1200" dirty="0" smtClean="0">
                <a:solidFill>
                  <a:schemeClr val="tx1"/>
                </a:solidFill>
                <a:latin typeface="+mn-lt"/>
                <a:ea typeface="+mn-ea"/>
                <a:cs typeface="+mn-cs"/>
              </a:rPr>
              <a:t>vardır(17</a:t>
            </a:r>
            <a:r>
              <a:rPr lang="tr-TR" sz="1200" kern="1200" dirty="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74417A53-1C15-4360-8FA1-91CAF7E304DA}" type="slidenum">
              <a:rPr lang="tr-TR" smtClean="0"/>
              <a:pPr/>
              <a:t>14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Problemlerin iyi çözümleri ve kötü çözümleri vardır. Fakat bu farklılığı çocuklar nasıl ayırt edecekler?Eğer bir çocuk kabul edilemez bir çözüm önerirse ona açıkça davranışın kabul edilemezliği açıklanmalı ve nedenleri anlatılmalıdır. O çözüm uygulandığında sonucun ne olacağı tartışılmalıdır. Ayrıca her durum için birden çok çözüm olduğu ve her çözümün de sonucu olduğu açıklanmalıdır. Daha sonra denemesi için olumlu çözümler önerilmelidir </a:t>
            </a:r>
            <a:r>
              <a:rPr lang="tr-TR" sz="1200" kern="1200" dirty="0" smtClean="0">
                <a:solidFill>
                  <a:schemeClr val="tx1"/>
                </a:solidFill>
                <a:latin typeface="+mn-lt"/>
                <a:ea typeface="+mn-ea"/>
                <a:cs typeface="+mn-cs"/>
              </a:rPr>
              <a:t>(18</a:t>
            </a:r>
            <a:r>
              <a:rPr lang="tr-TR" sz="1200" kern="1200" dirty="0">
                <a:solidFill>
                  <a:schemeClr val="tx1"/>
                </a:solidFill>
                <a:latin typeface="+mn-lt"/>
                <a:ea typeface="+mn-ea"/>
                <a:cs typeface="+mn-cs"/>
              </a:rPr>
              <a:t>).</a:t>
            </a:r>
          </a:p>
          <a:p>
            <a:r>
              <a:rPr lang="tr-TR" dirty="0"/>
              <a:t>(https://www.oyunlastirma.co/wp-content/uploads/2020/06/problem.jpg)</a:t>
            </a:r>
          </a:p>
        </p:txBody>
      </p:sp>
      <p:sp>
        <p:nvSpPr>
          <p:cNvPr id="4" name="3 Slayt Numarası Yer Tutucusu"/>
          <p:cNvSpPr>
            <a:spLocks noGrp="1"/>
          </p:cNvSpPr>
          <p:nvPr>
            <p:ph type="sldNum" sz="quarter" idx="10"/>
          </p:nvPr>
        </p:nvSpPr>
        <p:spPr/>
        <p:txBody>
          <a:bodyPr/>
          <a:lstStyle/>
          <a:p>
            <a:fld id="{74417A53-1C15-4360-8FA1-91CAF7E304DA}" type="slidenum">
              <a:rPr lang="tr-TR" smtClean="0"/>
              <a:pPr/>
              <a:t>15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Çocukların yanlış ve zarar verici bir davranışı gözlendiğinde, en iyisi aşırı tepki vermemektir. Azarlamak veya cezalandırmak yerine, olumsuz davranışından dolayı onu oyun alanından uzaklaştırmak ya da kısa bir ara verip onu oyundan alıp sessizce oturup bekleyeceği bir yere koymak daha etkili </a:t>
            </a:r>
            <a:r>
              <a:rPr lang="tr-TR" sz="1200" kern="1200" dirty="0" smtClean="0">
                <a:solidFill>
                  <a:schemeClr val="tx1"/>
                </a:solidFill>
                <a:latin typeface="+mn-lt"/>
                <a:ea typeface="+mn-ea"/>
                <a:cs typeface="+mn-cs"/>
              </a:rPr>
              <a:t>olabilmektedir(19</a:t>
            </a:r>
            <a:r>
              <a:rPr lang="tr-TR" sz="1200" kern="1200" dirty="0">
                <a:solidFill>
                  <a:schemeClr val="tx1"/>
                </a:solidFill>
                <a:latin typeface="+mn-lt"/>
                <a:ea typeface="+mn-ea"/>
                <a:cs typeface="+mn-cs"/>
              </a:rPr>
              <a:t>). Eğitimciler ve ebeveynler tarafından sıklıkla kullanılan ve bazı otoriteler tarafından sık kullanımının az etkili olacağı düşünülen“istenilmeyen davranışa bir süre için ara verme” yaklaşımı, diğer yaklaşımlara göre daha davranışsal olmakla beraber çok basit olarak“senin davranışın kabul edilmeyen bir davranış ve bunu değiştirmedikçe bu etkinliğe katılmana izin verilmeyecek” mesajını </a:t>
            </a:r>
            <a:r>
              <a:rPr lang="tr-TR" sz="1200" kern="1200" dirty="0" smtClean="0">
                <a:solidFill>
                  <a:schemeClr val="tx1"/>
                </a:solidFill>
                <a:latin typeface="+mn-lt"/>
                <a:ea typeface="+mn-ea"/>
                <a:cs typeface="+mn-cs"/>
              </a:rPr>
              <a:t>vermektedir(20</a:t>
            </a:r>
            <a:r>
              <a:rPr lang="tr-TR" sz="1200" kern="1200" dirty="0">
                <a:solidFill>
                  <a:schemeClr val="tx1"/>
                </a:solidFill>
                <a:latin typeface="+mn-lt"/>
                <a:ea typeface="+mn-ea"/>
                <a:cs typeface="+mn-cs"/>
              </a:rPr>
              <a:t>). Etkinliklerden uzakta bir yerde oturtmak, iki ve iki buçuk yaş grubu çocuklar için kavramları anlamakta zorlanacakları için uygun çözümler değildir. Okulöncesi ve ilkokul çocukları için yanlış davranışların uygun olmadığını anlamaları ve sakince oturmaları için bir zaman olarak düşünülebilir. Öncelikle neden böyle bir davranışla karşılaştığı ve aynı durumla gelecek sefer karşılaştığında farklı olarak ne yapabileceği de çocuğa </a:t>
            </a:r>
            <a:r>
              <a:rPr lang="tr-TR" sz="1200" kern="1200" dirty="0" smtClean="0">
                <a:solidFill>
                  <a:schemeClr val="tx1"/>
                </a:solidFill>
                <a:latin typeface="+mn-lt"/>
                <a:ea typeface="+mn-ea"/>
                <a:cs typeface="+mn-cs"/>
              </a:rPr>
              <a:t>sorulmalıdır(21</a:t>
            </a:r>
            <a:r>
              <a:rPr lang="tr-TR"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(https://istanbulbaskentuniversitesi.com/upload/blog/1_yas_cocugu_icin_oyun_onerileri.jpg)</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16</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Yukarda</a:t>
            </a:r>
            <a:r>
              <a:rPr lang="tr-TR" baseline="0" dirty="0" smtClean="0"/>
              <a:t> verilen kaynakçalar bilgi notlarına aittir</a:t>
            </a:r>
            <a:r>
              <a:rPr lang="tr-TR" baseline="0" dirty="0" smtClean="0"/>
              <a:t>. Sunumda kullanılan görsellerin kaynakçaları ise ilgili sunumun bilgi </a:t>
            </a:r>
            <a:r>
              <a:rPr lang="tr-TR" baseline="0" smtClean="0"/>
              <a:t>notunda bulunmaktadır.</a:t>
            </a:r>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23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Disiplin ilgisizlik değildir, ilgi de disiplinsizlik değildir, farkına</a:t>
            </a:r>
            <a:r>
              <a:rPr lang="tr-TR" baseline="0" dirty="0"/>
              <a:t> varılması gereken ayrım da budur. Disiplin çocuğa hayatın kurallarını öğretmektir, onun  kişiliğini ezmek değildir. Disiplin; çocuğu sağlıklı ve dengeli bir şekilde yetişkinliğe hazırlamaktır. </a:t>
            </a:r>
          </a:p>
          <a:p>
            <a:r>
              <a:rPr lang="tr-TR" baseline="0" dirty="0"/>
              <a:t>(https://www.petit-mag.com/timthumb.php?src=responsive_filemanager/source/shutterstock_269199455.jpg&amp;w=1110&amp;h=607&amp;zc=2)</a:t>
            </a:r>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Ebeveynler bir çocuğun içsel bir disiplin becerisi geliştirmesine acaba nasıl katkı sağlar? Bir çocuğun iyi not getirirse tablet alınacağı için ya da çalışmazsa hafta sonu havuza gidemeyeceğinden korktuğu için ders çalışmak yerine ödevlerin önemini içsel olarak kavradığı için, kendi isteğiyle yapmasını acaba nasıl sağlarız?</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a:solidFill>
                  <a:schemeClr val="tx1"/>
                </a:solidFill>
                <a:latin typeface="+mn-lt"/>
                <a:ea typeface="+mn-ea"/>
                <a:cs typeface="+mn-cs"/>
              </a:rPr>
              <a:t>Bazı stratejiler problem davranışları önleyici, bazıları iyileştirici ve değişim için bir plân geliştirici olmakla beraber hepsi ebeveynlere pozitif ve etkili bir disiplin yaklaşımını sunmaktadır</a:t>
            </a:r>
            <a:r>
              <a:rPr lang="tr-TR" sz="1200" kern="1200" dirty="0" smtClean="0">
                <a:solidFill>
                  <a:schemeClr val="tx1"/>
                </a:solidFill>
                <a:latin typeface="+mn-lt"/>
                <a:ea typeface="+mn-ea"/>
                <a:cs typeface="+mn-cs"/>
              </a:rPr>
              <a:t>.(1) </a:t>
            </a:r>
            <a:r>
              <a:rPr lang="tr-TR" sz="1200" kern="1200" dirty="0">
                <a:solidFill>
                  <a:schemeClr val="tx1"/>
                </a:solidFill>
                <a:latin typeface="+mn-lt"/>
                <a:ea typeface="+mn-ea"/>
                <a:cs typeface="+mn-cs"/>
              </a:rPr>
              <a:t>Bu temel stratejiler sadece ebeveyn-çocuk ilişkisini geliştirmemekte aynı zamanda da çocuklara ebeveynlerinin desteği olmadan pozitif ve yapıcı bir yaklaşımla kendilerini disipline etmelerini de öğretmektedir</a:t>
            </a:r>
            <a:r>
              <a:rPr lang="tr-TR" sz="1200" kern="1200" dirty="0" smtClean="0">
                <a:solidFill>
                  <a:schemeClr val="tx1"/>
                </a:solidFill>
                <a:latin typeface="+mn-lt"/>
                <a:ea typeface="+mn-ea"/>
                <a:cs typeface="+mn-cs"/>
              </a:rPr>
              <a:t>.(2)</a:t>
            </a:r>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Sıcak bir ses tonuyla çocuğa yaklaşma ve onu kucaklama bir sevgi ifadesidir ve çocukların istenmeyen davranışları göstermesini önler. Eğer bir çocuk sevildiğini hissederse, ebeveynini memnun etmek için istendik yönde </a:t>
            </a:r>
            <a:r>
              <a:rPr lang="tr-TR" sz="1200" kern="1200" dirty="0" smtClean="0">
                <a:solidFill>
                  <a:schemeClr val="tx1"/>
                </a:solidFill>
                <a:latin typeface="+mn-lt"/>
                <a:ea typeface="+mn-ea"/>
                <a:cs typeface="+mn-cs"/>
              </a:rPr>
              <a:t>davranacaktır(3). </a:t>
            </a:r>
            <a:r>
              <a:rPr lang="tr-TR" sz="1200" kern="1200" dirty="0">
                <a:solidFill>
                  <a:schemeClr val="tx1"/>
                </a:solidFill>
                <a:latin typeface="+mn-lt"/>
                <a:ea typeface="+mn-ea"/>
                <a:cs typeface="+mn-cs"/>
              </a:rPr>
              <a:t>Çocukla iletişim içindeyken çocuğa sevgi koşullu sunulmamalı, sevginin öze ait bir duygu olduğu ve koşulsuz olduğu hissettirilmelidir. Unutulmamalıdır ki, koşullu sevgi istenmeyen davranışları uzun zaman sürecinde </a:t>
            </a:r>
            <a:r>
              <a:rPr lang="tr-TR" sz="1200" kern="1200" dirty="0" smtClean="0">
                <a:solidFill>
                  <a:schemeClr val="tx1"/>
                </a:solidFill>
                <a:latin typeface="+mn-lt"/>
                <a:ea typeface="+mn-ea"/>
                <a:cs typeface="+mn-cs"/>
              </a:rPr>
              <a:t>pekiştirmektedir(4</a:t>
            </a:r>
            <a:r>
              <a:rPr lang="tr-TR" sz="1200" kern="1200" dirty="0">
                <a:solidFill>
                  <a:schemeClr val="tx1"/>
                </a:solidFill>
                <a:latin typeface="+mn-lt"/>
                <a:ea typeface="+mn-ea"/>
                <a:cs typeface="+mn-cs"/>
              </a:rPr>
              <a:t>).</a:t>
            </a:r>
          </a:p>
          <a:p>
            <a:r>
              <a:rPr lang="tr-TR" dirty="0"/>
              <a:t>https://sosyalloca.com/wp-content/uploads/2017/07/Sevgi-Bizi-Besler.jpg Resim adresi</a:t>
            </a:r>
          </a:p>
        </p:txBody>
      </p:sp>
      <p:sp>
        <p:nvSpPr>
          <p:cNvPr id="4" name="3 Slayt Numarası Yer Tutucusu"/>
          <p:cNvSpPr>
            <a:spLocks noGrp="1"/>
          </p:cNvSpPr>
          <p:nvPr>
            <p:ph type="sldNum" sz="quarter" idx="10"/>
          </p:nvPr>
        </p:nvSpPr>
        <p:spPr/>
        <p:txBody>
          <a:bodyPr/>
          <a:lstStyle/>
          <a:p>
            <a:fld id="{74417A53-1C15-4360-8FA1-91CAF7E304DA}"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a:solidFill>
                  <a:schemeClr val="tx1"/>
                </a:solidFill>
                <a:latin typeface="+mn-lt"/>
                <a:ea typeface="+mn-ea"/>
                <a:cs typeface="+mn-cs"/>
              </a:rPr>
              <a:t>Çocuklar tutarlı bir çevrede iyi gelişecektir. Görüş birliğinde olan tutarlı ebeveynlerin açık bir şekilde belirlenmiş süreklilik gösteren kuralları ve sınırları vardır. Bir gün izin verilen bir davranışa diğer bir gün izin vermemek, çocuğu şaşırtacak ve konulan sınırlara tepkide bulunarak olumsuz davranışlar göstermelerini </a:t>
            </a:r>
            <a:r>
              <a:rPr lang="tr-TR" sz="1200" kern="1200" dirty="0" smtClean="0">
                <a:solidFill>
                  <a:schemeClr val="tx1"/>
                </a:solidFill>
                <a:latin typeface="+mn-lt"/>
                <a:ea typeface="+mn-ea"/>
                <a:cs typeface="+mn-cs"/>
              </a:rPr>
              <a:t>sağlayacaktır(5</a:t>
            </a:r>
            <a:r>
              <a:rPr lang="tr-TR" sz="1200" kern="1200" dirty="0">
                <a:solidFill>
                  <a:schemeClr val="tx1"/>
                </a:solidFill>
                <a:latin typeface="+mn-lt"/>
                <a:ea typeface="+mn-ea"/>
                <a:cs typeface="+mn-cs"/>
              </a:rPr>
              <a:t>).</a:t>
            </a:r>
          </a:p>
          <a:p>
            <a:r>
              <a:rPr lang="tr-TR" dirty="0"/>
              <a:t>(https://aklinizikesfedin.com/wp-content/uploads/2020/07/tutarl%C4%B1l%C4%B1k-ve-tutarli-davranmak.jpg Resmin adresi)</a:t>
            </a:r>
          </a:p>
        </p:txBody>
      </p:sp>
      <p:sp>
        <p:nvSpPr>
          <p:cNvPr id="4" name="3 Slayt Numarası Yer Tutucusu"/>
          <p:cNvSpPr>
            <a:spLocks noGrp="1"/>
          </p:cNvSpPr>
          <p:nvPr>
            <p:ph type="sldNum" sz="quarter" idx="10"/>
          </p:nvPr>
        </p:nvSpPr>
        <p:spPr/>
        <p:txBody>
          <a:bodyPr/>
          <a:lstStyle/>
          <a:p>
            <a:fld id="{74417A53-1C15-4360-8FA1-91CAF7E304DA}" type="slidenum">
              <a:rPr lang="tr-TR" smtClean="0"/>
              <a:pPr/>
              <a:t>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Kullanılan kelimelerin ve hareketlerin çocuğa da aynı mesajı verdiğinden emin olunmalıdır. Paylaşma gibi soyut kavramları çocuğa öğretirken bu davranışların bir çok örneğini çocuğa sunmanız ve göstermeniz </a:t>
            </a:r>
            <a:r>
              <a:rPr lang="tr-TR" sz="1200" kern="1200" dirty="0" smtClean="0">
                <a:solidFill>
                  <a:schemeClr val="tx1"/>
                </a:solidFill>
                <a:latin typeface="+mn-lt"/>
                <a:ea typeface="+mn-ea"/>
                <a:cs typeface="+mn-cs"/>
              </a:rPr>
              <a:t>gerekmektedir(6</a:t>
            </a:r>
            <a:r>
              <a:rPr lang="tr-TR" sz="1200" kern="1200" dirty="0">
                <a:solidFill>
                  <a:schemeClr val="tx1"/>
                </a:solidFill>
                <a:latin typeface="+mn-lt"/>
                <a:ea typeface="+mn-ea"/>
                <a:cs typeface="+mn-cs"/>
              </a:rPr>
              <a:t>). Ayrıca yanlış davranışa onun dikkatini çekerek, göz kontağı kurarak sert fakat sinirli olmayan bir ses tonuyla “Kardeşini rahatsız etmemeni istiyorum. Görüyorsun ki, çok üzülüyor” diye açıklamak da yerinde bir davranış </a:t>
            </a:r>
            <a:r>
              <a:rPr lang="tr-TR" sz="1200" kern="1200" dirty="0" smtClean="0">
                <a:solidFill>
                  <a:schemeClr val="tx1"/>
                </a:solidFill>
                <a:latin typeface="+mn-lt"/>
                <a:ea typeface="+mn-ea"/>
                <a:cs typeface="+mn-cs"/>
              </a:rPr>
              <a:t>olacaktır(7</a:t>
            </a:r>
            <a:r>
              <a:rPr lang="tr-TR"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(https://www.ufukkoc.com/images/26-Iletisimde-2.jpg)</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Yapılan iyi bir gözlemle ebeveynler, çocuklarının problem davranışlarının neyi ifade ettiğini anlayabilirler. Yapılan bir kaç günlük gözlemde, davranış ortaya çıkmadan önce ne olduğu, ne zaman, nerede ve kiminle gerçekleştiği gibi bilgiler yardımıyla olumsuz davranışlar hakkında ipucu alınabilir. Ayrıca olumsuz davranışın arkasında açlık, yorgunluk, uykusuzluk gibi fiziksel etkenlerin olup olmadığı, ya da çocuğun olumlu davranışlarının dikkate alınmadığını, önemsenmediğini veya umursanmadığını düşünüp düşünmediği araştırılmalıdır. </a:t>
            </a:r>
            <a:r>
              <a:rPr lang="tr-TR" sz="1200" kern="1200" dirty="0" smtClean="0">
                <a:solidFill>
                  <a:schemeClr val="tx1"/>
                </a:solidFill>
                <a:latin typeface="+mn-lt"/>
                <a:ea typeface="+mn-ea"/>
                <a:cs typeface="+mn-cs"/>
              </a:rPr>
              <a:t>(8)</a:t>
            </a: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(https://www.ozelcocuklardernegi.com/wp-content/uploads/2018/01/problem-davranis.jpg)</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Doğru olan davranışı kabul etmek kolaydır. Ebeveynler genellikle çocuklarının iyi davranışlarından dolayı onları övmeyi, değer verdiklerini hissettirmeyi ihmal ederler. Bu da çocukların dikkat çekmek için olumsuz davranışlara yönelmelerine neden olmaktadır. Çocuklar olumlu ya da olumsuz olmasına dikkat etmeksizin genellikle dikkati çeken davranışı tekrar ettiklerinden, yanlış bir denge </a:t>
            </a:r>
            <a:r>
              <a:rPr lang="tr-TR" sz="1200" kern="1200" dirty="0" smtClean="0">
                <a:solidFill>
                  <a:schemeClr val="tx1"/>
                </a:solidFill>
                <a:latin typeface="+mn-lt"/>
                <a:ea typeface="+mn-ea"/>
                <a:cs typeface="+mn-cs"/>
              </a:rPr>
              <a:t>oluşmaktadır(9</a:t>
            </a:r>
            <a:r>
              <a:rPr lang="tr-TR" sz="1200" kern="1200" dirty="0">
                <a:solidFill>
                  <a:schemeClr val="tx1"/>
                </a:solidFill>
                <a:latin typeface="+mn-lt"/>
                <a:ea typeface="+mn-ea"/>
                <a:cs typeface="+mn-cs"/>
              </a:rPr>
              <a:t>). Olumlu davranışlar karşısında teşekkür etmek, gülümsemek, ne kadar iyi bir iş yaptığını anlatarak ona zaman ayırmak olumlu davranışın tekrar edilmesini ve çocuğun kendini iyi hissetmesini sağlayacaktır </a:t>
            </a:r>
            <a:r>
              <a:rPr lang="tr-TR" sz="1200" kern="1200" dirty="0" smtClean="0">
                <a:solidFill>
                  <a:schemeClr val="tx1"/>
                </a:solidFill>
                <a:latin typeface="+mn-lt"/>
                <a:ea typeface="+mn-ea"/>
                <a:cs typeface="+mn-cs"/>
              </a:rPr>
              <a:t>(10</a:t>
            </a:r>
            <a:r>
              <a:rPr lang="tr-TR" sz="1200" kern="1200" dirty="0">
                <a:solidFill>
                  <a:schemeClr val="tx1"/>
                </a:solidFill>
                <a:latin typeface="+mn-lt"/>
                <a:ea typeface="+mn-ea"/>
                <a:cs typeface="+mn-cs"/>
              </a:rPr>
              <a:t>). Ayrıca, olumsuz davranışlar ortaya çıktığında görmemezlikten gelmek ve sabırlı olmak, çocuğun bu davranışının ona bir şey kazandırmadığını anlamasına yardımcı </a:t>
            </a:r>
            <a:r>
              <a:rPr lang="tr-TR" sz="1200" kern="1200" dirty="0" smtClean="0">
                <a:solidFill>
                  <a:schemeClr val="tx1"/>
                </a:solidFill>
                <a:latin typeface="+mn-lt"/>
                <a:ea typeface="+mn-ea"/>
                <a:cs typeface="+mn-cs"/>
              </a:rPr>
              <a:t>olacaktır(11</a:t>
            </a:r>
            <a:r>
              <a:rPr lang="tr-TR"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(https://foto.sondakika.com/haber/2017/01/05/cocuk-buyuturken-yapilan-10-klasik-hata-9131714_4971_o.jpg)</a:t>
            </a:r>
          </a:p>
          <a:p>
            <a:endParaRPr lang="tr-TR" dirty="0"/>
          </a:p>
        </p:txBody>
      </p:sp>
      <p:sp>
        <p:nvSpPr>
          <p:cNvPr id="4" name="3 Slayt Numarası Yer Tutucusu"/>
          <p:cNvSpPr>
            <a:spLocks noGrp="1"/>
          </p:cNvSpPr>
          <p:nvPr>
            <p:ph type="sldNum" sz="quarter" idx="10"/>
          </p:nvPr>
        </p:nvSpPr>
        <p:spPr/>
        <p:txBody>
          <a:bodyPr/>
          <a:lstStyle/>
          <a:p>
            <a:fld id="{74417A53-1C15-4360-8FA1-91CAF7E304DA}"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3E28C69-F46C-4910-B5EB-79F569B636C2}" type="datetimeFigureOut">
              <a:rPr lang="tr-TR" smtClean="0"/>
              <a:pPr/>
              <a:t>12.10.2021</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ED573C68-8642-412E-A09E-17D6F8859B5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
        <p:nvSpPr>
          <p:cNvPr id="7" name="6 Başlık"/>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
        <p:nvSpPr>
          <p:cNvPr id="8" name="7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
        <p:nvSpPr>
          <p:cNvPr id="6" name="5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3E28C69-F46C-4910-B5EB-79F569B636C2}" type="datetimeFigureOut">
              <a:rPr lang="tr-TR" smtClean="0"/>
              <a:pPr/>
              <a:t>12.10.2021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A3E28C69-F46C-4910-B5EB-79F569B636C2}" type="datetimeFigureOut">
              <a:rPr lang="tr-TR" smtClean="0"/>
              <a:pPr/>
              <a:t>12.10.2021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573C68-8642-412E-A09E-17D6F8859B5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3E28C69-F46C-4910-B5EB-79F569B636C2}" type="datetimeFigureOut">
              <a:rPr lang="tr-TR" smtClean="0"/>
              <a:pPr/>
              <a:t>12.10.2021</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ED573C68-8642-412E-A09E-17D6F8859B5F}"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3E28C69-F46C-4910-B5EB-79F569B636C2}" type="datetimeFigureOut">
              <a:rPr lang="tr-TR" smtClean="0"/>
              <a:pPr/>
              <a:t>12.10.2021</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573C68-8642-412E-A09E-17D6F8859B5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219200"/>
            <a:ext cx="7772400" cy="2381251"/>
          </a:xfrm>
        </p:spPr>
        <p:txBody>
          <a:bodyPr>
            <a:normAutofit/>
          </a:bodyPr>
          <a:lstStyle/>
          <a:p>
            <a:pPr algn="ctr"/>
            <a:r>
              <a:rPr lang="tr-TR" dirty="0"/>
              <a:t>OKUL ÖNCESİ ÇAĞINDAKİ ÇOCUKLARDA ÖZ DİSİPLİN GELİŞTİRME</a:t>
            </a:r>
          </a:p>
        </p:txBody>
      </p:sp>
      <p:sp>
        <p:nvSpPr>
          <p:cNvPr id="3" name="2 Alt Başlık"/>
          <p:cNvSpPr>
            <a:spLocks noGrp="1"/>
          </p:cNvSpPr>
          <p:nvPr>
            <p:ph type="subTitle" idx="1"/>
          </p:nvPr>
        </p:nvSpPr>
        <p:spPr>
          <a:xfrm>
            <a:off x="1371600" y="4857760"/>
            <a:ext cx="6400800" cy="781040"/>
          </a:xfrm>
        </p:spPr>
        <p:txBody>
          <a:bodyPr/>
          <a:lstStyle/>
          <a:p>
            <a:r>
              <a:rPr lang="tr-TR" dirty="0"/>
              <a:t>VELİ SUNUMU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Çocuk Neyi, Neden Yapar?</a:t>
            </a:r>
          </a:p>
          <a:p>
            <a:pPr>
              <a:buNone/>
            </a:pPr>
            <a:endParaRPr lang="tr-TR" dirty="0"/>
          </a:p>
          <a:p>
            <a:pPr algn="ctr">
              <a:buNone/>
            </a:pPr>
            <a:r>
              <a:rPr lang="tr-TR" dirty="0"/>
              <a:t>“Problemin kaynağını bulmak problemi çözmekten çok daha zordur.”</a:t>
            </a:r>
          </a:p>
        </p:txBody>
      </p:sp>
      <p:sp>
        <p:nvSpPr>
          <p:cNvPr id="2" name="1 Başlık"/>
          <p:cNvSpPr>
            <a:spLocks noGrp="1"/>
          </p:cNvSpPr>
          <p:nvPr>
            <p:ph type="title"/>
          </p:nvPr>
        </p:nvSpPr>
        <p:spPr/>
        <p:txBody>
          <a:bodyPr>
            <a:normAutofit fontScale="90000"/>
          </a:bodyPr>
          <a:lstStyle/>
          <a:p>
            <a:r>
              <a:rPr lang="tr-TR" dirty="0"/>
              <a:t>4. PROBLEM DAVRANIŞI ANLAMAK</a:t>
            </a:r>
          </a:p>
        </p:txBody>
      </p:sp>
      <p:pic>
        <p:nvPicPr>
          <p:cNvPr id="4" name="Resim 3">
            <a:extLst>
              <a:ext uri="{FF2B5EF4-FFF2-40B4-BE49-F238E27FC236}">
                <a16:creationId xmlns="" xmlns:a16="http://schemas.microsoft.com/office/drawing/2014/main" id="{7C5505F5-0ACC-4E78-BEBB-5C43B080F550}"/>
              </a:ext>
            </a:extLst>
          </p:cNvPr>
          <p:cNvPicPr>
            <a:picLocks noChangeAspect="1"/>
          </p:cNvPicPr>
          <p:nvPr/>
        </p:nvPicPr>
        <p:blipFill>
          <a:blip r:embed="rId3"/>
          <a:stretch>
            <a:fillRect/>
          </a:stretch>
        </p:blipFill>
        <p:spPr>
          <a:xfrm>
            <a:off x="4067944" y="3668109"/>
            <a:ext cx="4031729" cy="26857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l"/>
            <a:r>
              <a:rPr lang="tr-TR" dirty="0"/>
              <a:t>5. ÇOCUKLARIN KENDİLERİNİ İYİ HİSSETMELERİNİ SAĞLAMAK</a:t>
            </a:r>
          </a:p>
        </p:txBody>
      </p:sp>
      <p:pic>
        <p:nvPicPr>
          <p:cNvPr id="27650" name="Picture 2" descr="C:\Users\qwert\Desktop\indir (1).jpg"/>
          <p:cNvPicPr>
            <a:picLocks noChangeAspect="1" noChangeArrowheads="1"/>
          </p:cNvPicPr>
          <p:nvPr/>
        </p:nvPicPr>
        <p:blipFill>
          <a:blip r:embed="rId3"/>
          <a:srcRect/>
          <a:stretch>
            <a:fillRect/>
          </a:stretch>
        </p:blipFill>
        <p:spPr bwMode="auto">
          <a:xfrm>
            <a:off x="500034" y="1643050"/>
            <a:ext cx="8643966" cy="4101259"/>
          </a:xfrm>
          <a:prstGeom prst="rect">
            <a:avLst/>
          </a:prstGeom>
          <a:noFill/>
        </p:spPr>
      </p:pic>
      <p:pic>
        <p:nvPicPr>
          <p:cNvPr id="4" name="İçerik Yer Tutucusu 3">
            <a:extLst>
              <a:ext uri="{FF2B5EF4-FFF2-40B4-BE49-F238E27FC236}">
                <a16:creationId xmlns="" xmlns:a16="http://schemas.microsoft.com/office/drawing/2014/main" id="{A71673E3-1CF9-4D99-ACB9-86C9F8BD8D98}"/>
              </a:ext>
            </a:extLst>
          </p:cNvPr>
          <p:cNvPicPr>
            <a:picLocks noGrp="1" noChangeAspect="1"/>
          </p:cNvPicPr>
          <p:nvPr>
            <p:ph idx="1"/>
          </p:nvPr>
        </p:nvPicPr>
        <p:blipFill>
          <a:blip r:embed="rId4"/>
          <a:stretch>
            <a:fillRect/>
          </a:stretch>
        </p:blipFill>
        <p:spPr>
          <a:xfrm>
            <a:off x="6300192" y="5245244"/>
            <a:ext cx="2846040" cy="16127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04864"/>
            <a:ext cx="8229600" cy="3802427"/>
          </a:xfrm>
        </p:spPr>
        <p:txBody>
          <a:bodyPr/>
          <a:lstStyle/>
          <a:p>
            <a:pPr>
              <a:buNone/>
            </a:pPr>
            <a:r>
              <a:rPr lang="tr-TR" dirty="0"/>
              <a:t>“		Çocuklarınız için çevreyi doğru hazırlar ve gereksiz müdahalelerden kaçınırsanız; bu çevreden beslenerek kendi potansiyellerine ulaşma yolunda hızlı adımlarla ilerlemelerine fırsat tanımış olursunuz.”</a:t>
            </a:r>
          </a:p>
        </p:txBody>
      </p:sp>
      <p:sp>
        <p:nvSpPr>
          <p:cNvPr id="2" name="1 Başlık"/>
          <p:cNvSpPr>
            <a:spLocks noGrp="1"/>
          </p:cNvSpPr>
          <p:nvPr>
            <p:ph type="title"/>
          </p:nvPr>
        </p:nvSpPr>
        <p:spPr/>
        <p:txBody>
          <a:bodyPr>
            <a:normAutofit fontScale="90000"/>
          </a:bodyPr>
          <a:lstStyle/>
          <a:p>
            <a:r>
              <a:rPr lang="tr-TR" dirty="0"/>
              <a:t>6. GÜVENİLİR BİR ÇEVRE HAZIRLAMAK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2420888"/>
            <a:ext cx="8075240" cy="3586403"/>
          </a:xfrm>
        </p:spPr>
        <p:txBody>
          <a:bodyPr/>
          <a:lstStyle/>
          <a:p>
            <a:pPr>
              <a:buNone/>
            </a:pPr>
            <a:r>
              <a:rPr lang="tr-TR" dirty="0"/>
              <a:t>“Sınır koyma; bireyin kendi varlığını diğerlerinden ayırt etmeyi, haklarının nerde başlayıp bittiğini anlamayı sağlar. Varlığının ve sınırlarının farkında olan çocuklar kendilerini ve dış dünyayı daha kolay kavrayabilirler.”</a:t>
            </a:r>
          </a:p>
        </p:txBody>
      </p:sp>
      <p:sp>
        <p:nvSpPr>
          <p:cNvPr id="2" name="1 Başlık"/>
          <p:cNvSpPr>
            <a:spLocks noGrp="1"/>
          </p:cNvSpPr>
          <p:nvPr>
            <p:ph type="title"/>
          </p:nvPr>
        </p:nvSpPr>
        <p:spPr/>
        <p:txBody>
          <a:bodyPr/>
          <a:lstStyle/>
          <a:p>
            <a:r>
              <a:rPr lang="tr-TR" dirty="0"/>
              <a:t>7. SINIRLAR KOYMAK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492896"/>
            <a:ext cx="8003232" cy="3514395"/>
          </a:xfrm>
        </p:spPr>
        <p:txBody>
          <a:bodyPr/>
          <a:lstStyle/>
          <a:p>
            <a:pPr>
              <a:buNone/>
            </a:pPr>
            <a:r>
              <a:rPr lang="tr-TR" dirty="0"/>
              <a:t>	“Büyükler, olayları daha başlamadan önlemek ve kötü sonuçlar doğurmasına fırsat vermemek için aktif birer denetleyici olmalıdırlar. “</a:t>
            </a:r>
          </a:p>
        </p:txBody>
      </p:sp>
      <p:sp>
        <p:nvSpPr>
          <p:cNvPr id="2" name="1 Başlık"/>
          <p:cNvSpPr>
            <a:spLocks noGrp="1"/>
          </p:cNvSpPr>
          <p:nvPr>
            <p:ph type="title"/>
          </p:nvPr>
        </p:nvSpPr>
        <p:spPr/>
        <p:txBody>
          <a:bodyPr>
            <a:normAutofit fontScale="90000"/>
          </a:bodyPr>
          <a:lstStyle/>
          <a:p>
            <a:r>
              <a:rPr lang="tr-TR" dirty="0"/>
              <a:t>8.</a:t>
            </a:r>
            <a:r>
              <a:rPr lang="tr-TR" b="1" dirty="0"/>
              <a:t> </a:t>
            </a:r>
            <a:r>
              <a:rPr lang="tr-TR" dirty="0"/>
              <a:t>OLAYLARI ÖNCEDEN KONTROL ETMEK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00808"/>
            <a:ext cx="8229600" cy="4425355"/>
          </a:xfrm>
        </p:spPr>
        <p:txBody>
          <a:bodyPr/>
          <a:lstStyle/>
          <a:p>
            <a:pPr>
              <a:buNone/>
            </a:pPr>
            <a:r>
              <a:rPr lang="tr-TR" dirty="0"/>
              <a:t>		“Sorun çözebilen çocuklar yetiştirin.”</a:t>
            </a:r>
          </a:p>
        </p:txBody>
      </p:sp>
      <p:sp>
        <p:nvSpPr>
          <p:cNvPr id="2" name="1 Başlık"/>
          <p:cNvSpPr>
            <a:spLocks noGrp="1"/>
          </p:cNvSpPr>
          <p:nvPr>
            <p:ph type="title"/>
          </p:nvPr>
        </p:nvSpPr>
        <p:spPr/>
        <p:txBody>
          <a:bodyPr>
            <a:normAutofit fontScale="90000"/>
          </a:bodyPr>
          <a:lstStyle/>
          <a:p>
            <a:r>
              <a:rPr lang="tr-TR" dirty="0"/>
              <a:t>9. PROBLEM ÇÖZME BECERİSİ KAZANDIRMAK</a:t>
            </a:r>
          </a:p>
        </p:txBody>
      </p:sp>
      <p:pic>
        <p:nvPicPr>
          <p:cNvPr id="4" name="Resim 3">
            <a:extLst>
              <a:ext uri="{FF2B5EF4-FFF2-40B4-BE49-F238E27FC236}">
                <a16:creationId xmlns="" xmlns:a16="http://schemas.microsoft.com/office/drawing/2014/main" id="{0AB488D7-A8D2-4775-973E-9177170FF0E9}"/>
              </a:ext>
            </a:extLst>
          </p:cNvPr>
          <p:cNvPicPr>
            <a:picLocks noChangeAspect="1"/>
          </p:cNvPicPr>
          <p:nvPr/>
        </p:nvPicPr>
        <p:blipFill>
          <a:blip r:embed="rId3"/>
          <a:stretch>
            <a:fillRect/>
          </a:stretch>
        </p:blipFill>
        <p:spPr>
          <a:xfrm>
            <a:off x="1547664" y="2537933"/>
            <a:ext cx="6386513" cy="35882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a:t>“Her söylenilen kelime, çocuğun şahsiyetine konan bir tuğladır.”</a:t>
            </a:r>
          </a:p>
        </p:txBody>
      </p:sp>
      <p:sp>
        <p:nvSpPr>
          <p:cNvPr id="2" name="1 Başlık"/>
          <p:cNvSpPr>
            <a:spLocks noGrp="1"/>
          </p:cNvSpPr>
          <p:nvPr>
            <p:ph type="title"/>
          </p:nvPr>
        </p:nvSpPr>
        <p:spPr/>
        <p:txBody>
          <a:bodyPr>
            <a:normAutofit fontScale="90000"/>
          </a:bodyPr>
          <a:lstStyle/>
          <a:p>
            <a:r>
              <a:rPr lang="tr-TR" dirty="0"/>
              <a:t>10. FAZLA MÜDAHALE ETMEMEK</a:t>
            </a:r>
          </a:p>
        </p:txBody>
      </p:sp>
      <p:pic>
        <p:nvPicPr>
          <p:cNvPr id="4" name="Resim 3">
            <a:extLst>
              <a:ext uri="{FF2B5EF4-FFF2-40B4-BE49-F238E27FC236}">
                <a16:creationId xmlns="" xmlns:a16="http://schemas.microsoft.com/office/drawing/2014/main" id="{DC2C8283-E42A-4220-B81E-40967046F77F}"/>
              </a:ext>
            </a:extLst>
          </p:cNvPr>
          <p:cNvPicPr>
            <a:picLocks noChangeAspect="1"/>
          </p:cNvPicPr>
          <p:nvPr/>
        </p:nvPicPr>
        <p:blipFill>
          <a:blip r:embed="rId3"/>
          <a:stretch>
            <a:fillRect/>
          </a:stretch>
        </p:blipFill>
        <p:spPr>
          <a:xfrm>
            <a:off x="1835696" y="2562013"/>
            <a:ext cx="5256584" cy="34452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916832"/>
            <a:ext cx="8075240" cy="4090459"/>
          </a:xfrm>
        </p:spPr>
        <p:txBody>
          <a:bodyPr/>
          <a:lstStyle/>
          <a:p>
            <a:pPr>
              <a:buNone/>
            </a:pPr>
            <a:r>
              <a:rPr lang="tr-TR" dirty="0"/>
              <a:t>	Bir çok çocuk, okulöncesi yıllarında davranış problemleri göstermekte ve sabırlı ebeveynleri sayesinde problemlerini çözmektedirler. (32) Problemi çözemeyenler ise uzman yardımı ile süreci daha kolay atlatmaktadır. </a:t>
            </a:r>
          </a:p>
          <a:p>
            <a:endParaRPr lang="tr-TR" dirty="0"/>
          </a:p>
        </p:txBody>
      </p:sp>
      <p:sp>
        <p:nvSpPr>
          <p:cNvPr id="2" name="1 Başlık"/>
          <p:cNvSpPr>
            <a:spLocks noGrp="1"/>
          </p:cNvSpPr>
          <p:nvPr>
            <p:ph type="title"/>
          </p:nvPr>
        </p:nvSpPr>
        <p:spPr/>
        <p:txBody>
          <a:bodyPr>
            <a:normAutofit fontScale="90000"/>
          </a:bodyPr>
          <a:lstStyle/>
          <a:p>
            <a:r>
              <a:rPr lang="tr-TR" dirty="0"/>
              <a:t>11. GEREKTİĞİNDE UZMAN YARDIMI ALMAK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a:t>“ Bir çocuk yetiştirirken sabırlı olmak ve karşınızdakinin bir çocuk olduğunun farkında olmak çok önemlidir. Sabırlı olabilmeniz için kendinize de zaman ayırmalı, yaşamdaki yerinizin ve beklentilerinizin daha fazla farkında olmalısınız. </a:t>
            </a:r>
          </a:p>
          <a:p>
            <a:pPr algn="ctr">
              <a:buNone/>
            </a:pPr>
            <a:r>
              <a:rPr lang="tr-TR" b="1" dirty="0"/>
              <a:t>Unutmayın,</a:t>
            </a:r>
          </a:p>
          <a:p>
            <a:pPr algn="ctr">
              <a:buNone/>
            </a:pPr>
            <a:r>
              <a:rPr lang="tr-TR" b="1" dirty="0"/>
              <a:t> sadece mutlu anne ve babalar daha mutlu çocuk yetiştirebilir.”</a:t>
            </a:r>
          </a:p>
        </p:txBody>
      </p:sp>
      <p:sp>
        <p:nvSpPr>
          <p:cNvPr id="2" name="1 Başlık"/>
          <p:cNvSpPr>
            <a:spLocks noGrp="1"/>
          </p:cNvSpPr>
          <p:nvPr>
            <p:ph type="title"/>
          </p:nvPr>
        </p:nvSpPr>
        <p:spPr/>
        <p:txBody>
          <a:bodyPr>
            <a:normAutofit fontScale="90000"/>
          </a:bodyPr>
          <a:lstStyle/>
          <a:p>
            <a:r>
              <a:rPr lang="tr-TR" dirty="0"/>
              <a:t>12. ÇOCUĞA VE KENDİNİZE KARŞI SABIRLI OLMAK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481138"/>
          <a:ext cx="8329642" cy="4162440"/>
        </p:xfrm>
        <a:graphic>
          <a:graphicData uri="http://schemas.openxmlformats.org/drawingml/2006/table">
            <a:tbl>
              <a:tblPr firstRow="1" bandRow="1">
                <a:tableStyleId>{5C22544A-7EE6-4342-B048-85BDC9FD1C3A}</a:tableStyleId>
              </a:tblPr>
              <a:tblGrid>
                <a:gridCol w="4164821">
                  <a:extLst>
                    <a:ext uri="{9D8B030D-6E8A-4147-A177-3AD203B41FA5}">
                      <a16:colId xmlns="" xmlns:a16="http://schemas.microsoft.com/office/drawing/2014/main" val="20000"/>
                    </a:ext>
                  </a:extLst>
                </a:gridCol>
                <a:gridCol w="4164821">
                  <a:extLst>
                    <a:ext uri="{9D8B030D-6E8A-4147-A177-3AD203B41FA5}">
                      <a16:colId xmlns="" xmlns:a16="http://schemas.microsoft.com/office/drawing/2014/main" val="20001"/>
                    </a:ext>
                  </a:extLst>
                </a:gridCol>
              </a:tblGrid>
              <a:tr h="4162440">
                <a:tc>
                  <a:txBody>
                    <a:bodyPr/>
                    <a:lstStyle/>
                    <a:p>
                      <a:r>
                        <a:rPr lang="tr-TR" dirty="0"/>
                        <a:t>OLUMLU KAVRAMLAR</a:t>
                      </a:r>
                    </a:p>
                    <a:p>
                      <a:pPr marL="342900" indent="-342900">
                        <a:buFont typeface="Wingdings" pitchFamily="2" charset="2"/>
                        <a:buChar char="v"/>
                      </a:pPr>
                      <a:r>
                        <a:rPr lang="tr-TR" dirty="0"/>
                        <a:t>Sınır</a:t>
                      </a:r>
                      <a:r>
                        <a:rPr lang="tr-TR" baseline="0" dirty="0"/>
                        <a:t> koyma</a:t>
                      </a:r>
                    </a:p>
                    <a:p>
                      <a:pPr marL="342900" indent="-342900">
                        <a:buFont typeface="Wingdings" pitchFamily="2" charset="2"/>
                        <a:buChar char="v"/>
                      </a:pPr>
                      <a:r>
                        <a:rPr lang="tr-TR" baseline="0" dirty="0"/>
                        <a:t>Sorumluluk</a:t>
                      </a:r>
                    </a:p>
                    <a:p>
                      <a:pPr marL="342900" indent="-342900">
                        <a:buFont typeface="Wingdings" pitchFamily="2" charset="2"/>
                        <a:buChar char="v"/>
                      </a:pPr>
                      <a:r>
                        <a:rPr lang="tr-TR" baseline="0" dirty="0"/>
                        <a:t>Göze alma</a:t>
                      </a:r>
                    </a:p>
                    <a:p>
                      <a:pPr marL="342900" indent="-342900">
                        <a:buFont typeface="Wingdings" pitchFamily="2" charset="2"/>
                        <a:buChar char="v"/>
                      </a:pPr>
                      <a:r>
                        <a:rPr lang="tr-TR" baseline="0" dirty="0"/>
                        <a:t>Kararlılık</a:t>
                      </a:r>
                    </a:p>
                    <a:p>
                      <a:pPr marL="342900" indent="-342900">
                        <a:buFont typeface="Wingdings" pitchFamily="2" charset="2"/>
                        <a:buChar char="v"/>
                      </a:pPr>
                      <a:r>
                        <a:rPr lang="tr-TR" baseline="0" dirty="0"/>
                        <a:t>Denetim</a:t>
                      </a:r>
                    </a:p>
                    <a:p>
                      <a:pPr marL="342900" indent="-342900">
                        <a:buFont typeface="Wingdings" pitchFamily="2" charset="2"/>
                        <a:buChar char="v"/>
                      </a:pPr>
                      <a:r>
                        <a:rPr lang="tr-TR" baseline="0" dirty="0"/>
                        <a:t>Planlılık</a:t>
                      </a:r>
                    </a:p>
                    <a:p>
                      <a:pPr marL="342900" indent="-342900">
                        <a:buFont typeface="Wingdings" pitchFamily="2" charset="2"/>
                        <a:buChar char="v"/>
                      </a:pPr>
                      <a:r>
                        <a:rPr lang="tr-TR" baseline="0" dirty="0"/>
                        <a:t>Öz güven</a:t>
                      </a:r>
                    </a:p>
                    <a:p>
                      <a:pPr marL="342900" indent="-342900">
                        <a:buFont typeface="Wingdings" pitchFamily="2" charset="2"/>
                        <a:buChar char="v"/>
                      </a:pPr>
                      <a:r>
                        <a:rPr lang="tr-TR" baseline="0" dirty="0"/>
                        <a:t>Disiplin</a:t>
                      </a:r>
                    </a:p>
                    <a:p>
                      <a:pPr marL="342900" indent="-342900">
                        <a:buFont typeface="Wingdings" pitchFamily="2" charset="2"/>
                        <a:buChar char="v"/>
                      </a:pPr>
                      <a:r>
                        <a:rPr lang="tr-TR" baseline="0" dirty="0"/>
                        <a:t>İstikrar</a:t>
                      </a:r>
                    </a:p>
                    <a:p>
                      <a:pPr marL="342900" indent="-342900">
                        <a:buFont typeface="Wingdings" pitchFamily="2" charset="2"/>
                        <a:buChar char="v"/>
                      </a:pPr>
                      <a:r>
                        <a:rPr lang="tr-TR" baseline="0" dirty="0"/>
                        <a:t>Cesaret</a:t>
                      </a:r>
                    </a:p>
                    <a:p>
                      <a:pPr marL="342900" indent="-342900">
                        <a:buFont typeface="Wingdings" pitchFamily="2" charset="2"/>
                        <a:buChar char="v"/>
                      </a:pPr>
                      <a:r>
                        <a:rPr lang="tr-TR" baseline="0" dirty="0"/>
                        <a:t>Strateji </a:t>
                      </a:r>
                      <a:endParaRPr lang="tr-TR" dirty="0"/>
                    </a:p>
                  </a:txBody>
                  <a:tcPr/>
                </a:tc>
                <a:tc>
                  <a:txBody>
                    <a:bodyPr/>
                    <a:lstStyle/>
                    <a:p>
                      <a:r>
                        <a:rPr lang="tr-TR" dirty="0"/>
                        <a:t>OLUMSUZ KAVRAMLAR</a:t>
                      </a:r>
                    </a:p>
                    <a:p>
                      <a:pPr>
                        <a:buFont typeface="Wingdings" pitchFamily="2" charset="2"/>
                        <a:buChar char="v"/>
                      </a:pPr>
                      <a:r>
                        <a:rPr lang="tr-TR" dirty="0"/>
                        <a:t>Korku</a:t>
                      </a:r>
                    </a:p>
                    <a:p>
                      <a:pPr>
                        <a:buFont typeface="Wingdings" pitchFamily="2" charset="2"/>
                        <a:buChar char="v"/>
                      </a:pPr>
                      <a:r>
                        <a:rPr lang="tr-TR" dirty="0"/>
                        <a:t>Öfkelilik </a:t>
                      </a:r>
                    </a:p>
                    <a:p>
                      <a:pPr>
                        <a:buFont typeface="Wingdings" pitchFamily="2" charset="2"/>
                        <a:buChar char="v"/>
                      </a:pPr>
                      <a:r>
                        <a:rPr lang="tr-TR" dirty="0"/>
                        <a:t>Bencillik</a:t>
                      </a:r>
                    </a:p>
                    <a:p>
                      <a:pPr>
                        <a:buFont typeface="Wingdings" pitchFamily="2" charset="2"/>
                        <a:buChar char="v"/>
                      </a:pPr>
                      <a:r>
                        <a:rPr lang="tr-TR" dirty="0"/>
                        <a:t>Bireycilik</a:t>
                      </a:r>
                    </a:p>
                    <a:p>
                      <a:pPr>
                        <a:buFont typeface="Wingdings" pitchFamily="2" charset="2"/>
                        <a:buChar char="v"/>
                      </a:pPr>
                      <a:r>
                        <a:rPr lang="tr-TR" dirty="0"/>
                        <a:t>Dağınıklık</a:t>
                      </a:r>
                    </a:p>
                    <a:p>
                      <a:pPr>
                        <a:buFont typeface="Wingdings" pitchFamily="2" charset="2"/>
                        <a:buChar char="v"/>
                      </a:pPr>
                      <a:r>
                        <a:rPr lang="tr-TR" dirty="0"/>
                        <a:t>Sabırsızlık</a:t>
                      </a:r>
                    </a:p>
                    <a:p>
                      <a:pPr>
                        <a:buFont typeface="Wingdings" pitchFamily="2" charset="2"/>
                        <a:buChar char="v"/>
                      </a:pPr>
                      <a:r>
                        <a:rPr lang="tr-TR" dirty="0"/>
                        <a:t>Başıboşluk</a:t>
                      </a:r>
                    </a:p>
                    <a:p>
                      <a:pPr>
                        <a:buFont typeface="Wingdings" pitchFamily="2" charset="2"/>
                        <a:buChar char="v"/>
                      </a:pPr>
                      <a:r>
                        <a:rPr lang="tr-TR" dirty="0"/>
                        <a:t>Kararsızlık</a:t>
                      </a:r>
                    </a:p>
                    <a:p>
                      <a:pPr>
                        <a:buFont typeface="Wingdings" pitchFamily="2" charset="2"/>
                        <a:buChar char="v"/>
                      </a:pPr>
                      <a:r>
                        <a:rPr lang="tr-TR" dirty="0"/>
                        <a:t>Güvensizlik</a:t>
                      </a:r>
                    </a:p>
                    <a:p>
                      <a:pPr>
                        <a:buFont typeface="Wingdings" pitchFamily="2" charset="2"/>
                        <a:buChar char="v"/>
                      </a:pPr>
                      <a:r>
                        <a:rPr lang="tr-TR" dirty="0"/>
                        <a:t>Lakayt</a:t>
                      </a:r>
                      <a:r>
                        <a:rPr lang="tr-TR" baseline="0" dirty="0"/>
                        <a:t> olma</a:t>
                      </a:r>
                    </a:p>
                    <a:p>
                      <a:pPr>
                        <a:buFont typeface="Wingdings" pitchFamily="2" charset="2"/>
                        <a:buChar char="v"/>
                      </a:pPr>
                      <a:r>
                        <a:rPr lang="tr-TR" baseline="0" dirty="0"/>
                        <a:t>Disiplinsizlik</a:t>
                      </a:r>
                    </a:p>
                    <a:p>
                      <a:pPr>
                        <a:buFont typeface="Wingdings" pitchFamily="2" charset="2"/>
                        <a:buChar char="v"/>
                      </a:pPr>
                      <a:r>
                        <a:rPr lang="tr-TR" baseline="0" dirty="0"/>
                        <a:t>Vurdumduymaz olma</a:t>
                      </a:r>
                      <a:endParaRPr lang="tr-TR" dirty="0"/>
                    </a:p>
                  </a:txBody>
                  <a:tcPr/>
                </a:tc>
                <a:extLst>
                  <a:ext uri="{0D108BD9-81ED-4DB2-BD59-A6C34878D82A}">
                    <a16:rowId xmlns="" xmlns:a16="http://schemas.microsoft.com/office/drawing/2014/main" val="10000"/>
                  </a:ext>
                </a:extLst>
              </a:tr>
            </a:tbl>
          </a:graphicData>
        </a:graphic>
      </p:graphicFrame>
      <p:sp>
        <p:nvSpPr>
          <p:cNvPr id="2" name="1 Başlık"/>
          <p:cNvSpPr>
            <a:spLocks noGrp="1"/>
          </p:cNvSpPr>
          <p:nvPr>
            <p:ph type="title"/>
          </p:nvPr>
        </p:nvSpPr>
        <p:spPr/>
        <p:txBody>
          <a:bodyPr>
            <a:normAutofit fontScale="90000"/>
          </a:bodyPr>
          <a:lstStyle/>
          <a:p>
            <a:pPr algn="ctr"/>
            <a:r>
              <a:rPr lang="tr-TR" dirty="0"/>
              <a:t>ÖZ DENETİMLE İLGİLİ OLUMLU VE OLUMSUZ KAVRAMLAR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a:p>
          <a:p>
            <a:r>
              <a:rPr lang="tr-TR" i="1" dirty="0"/>
              <a:t>Ebeveyn olarak çocukların yanlış davranışlarıyla karşılaştığınız zaman nasıl tepki verirsiniz?</a:t>
            </a:r>
            <a:endParaRPr lang="tr-TR" dirty="0"/>
          </a:p>
          <a:p>
            <a:r>
              <a:rPr lang="tr-TR" i="1" dirty="0"/>
              <a:t>Onları cezalandırır mısınız, yoksa onları disiplin etmeye mi çalışırsınız?</a:t>
            </a:r>
            <a:endParaRPr lang="tr-TR" dirty="0"/>
          </a:p>
          <a:p>
            <a:pPr>
              <a:buNone/>
            </a:pPr>
            <a:endParaRPr lang="tr-TR" dirty="0"/>
          </a:p>
          <a:p>
            <a:pPr>
              <a:buNone/>
            </a:pPr>
            <a:endParaRPr lang="tr-TR" dirty="0"/>
          </a:p>
        </p:txBody>
      </p:sp>
      <p:sp>
        <p:nvSpPr>
          <p:cNvPr id="2" name="1 Başlık"/>
          <p:cNvSpPr>
            <a:spLocks noGrp="1"/>
          </p:cNvSpPr>
          <p:nvPr>
            <p:ph type="title"/>
          </p:nvPr>
        </p:nvSpPr>
        <p:spPr/>
        <p:txBody>
          <a:bodyPr/>
          <a:lstStyle/>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pPr>
              <a:buNone/>
            </a:pPr>
            <a:endParaRPr lang="tr-TR" b="1" dirty="0"/>
          </a:p>
          <a:p>
            <a:r>
              <a:rPr lang="pt-BR" b="1" dirty="0"/>
              <a:t>1. D</a:t>
            </a:r>
            <a:r>
              <a:rPr lang="tr-TR" b="1" dirty="0"/>
              <a:t>i</a:t>
            </a:r>
            <a:r>
              <a:rPr lang="pt-BR" b="1" dirty="0"/>
              <a:t>s</a:t>
            </a:r>
            <a:r>
              <a:rPr lang="tr-TR" b="1" dirty="0"/>
              <a:t>i</a:t>
            </a:r>
            <a:r>
              <a:rPr lang="pt-BR" b="1" dirty="0"/>
              <a:t>pl</a:t>
            </a:r>
            <a:r>
              <a:rPr lang="tr-TR" b="1" dirty="0"/>
              <a:t>i</a:t>
            </a:r>
            <a:r>
              <a:rPr lang="pt-BR" b="1" dirty="0"/>
              <a:t>n yöntemler</a:t>
            </a:r>
            <a:r>
              <a:rPr lang="tr-TR" b="1" dirty="0"/>
              <a:t>i</a:t>
            </a:r>
            <a:r>
              <a:rPr lang="pt-BR" b="1" dirty="0"/>
              <a:t>n</a:t>
            </a:r>
            <a:r>
              <a:rPr lang="tr-TR" b="1" dirty="0"/>
              <a:t>i</a:t>
            </a:r>
            <a:r>
              <a:rPr lang="pt-BR" b="1" dirty="0"/>
              <a:t>n etk</a:t>
            </a:r>
            <a:r>
              <a:rPr lang="tr-TR" b="1" dirty="0"/>
              <a:t>ili </a:t>
            </a:r>
            <a:r>
              <a:rPr lang="pt-BR" b="1" dirty="0"/>
              <a:t>olab</a:t>
            </a:r>
            <a:r>
              <a:rPr lang="tr-TR" b="1" dirty="0"/>
              <a:t>il</a:t>
            </a:r>
            <a:r>
              <a:rPr lang="pt-BR" b="1" dirty="0"/>
              <a:t>mes</a:t>
            </a:r>
            <a:r>
              <a:rPr lang="tr-TR" b="1" dirty="0"/>
              <a:t>i</a:t>
            </a:r>
            <a:r>
              <a:rPr lang="pt-BR" b="1" dirty="0"/>
              <a:t> </a:t>
            </a:r>
            <a:r>
              <a:rPr lang="tr-TR" b="1" dirty="0"/>
              <a:t>i</a:t>
            </a:r>
            <a:r>
              <a:rPr lang="pt-BR" b="1" dirty="0"/>
              <a:t>ç</a:t>
            </a:r>
            <a:r>
              <a:rPr lang="tr-TR" b="1" dirty="0"/>
              <a:t>i</a:t>
            </a:r>
            <a:r>
              <a:rPr lang="pt-BR" b="1" dirty="0"/>
              <a:t>n çocuğun</a:t>
            </a:r>
          </a:p>
          <a:p>
            <a:r>
              <a:rPr lang="tr-TR" b="1" dirty="0"/>
              <a:t>……………………… uygun olmalıdır.</a:t>
            </a:r>
          </a:p>
          <a:p>
            <a:r>
              <a:rPr lang="tr-TR" b="1" dirty="0"/>
              <a:t>2. Ebeveyn, çocuğun değer ve kuralları öğrenme</a:t>
            </a:r>
          </a:p>
          <a:p>
            <a:r>
              <a:rPr lang="tr-TR" b="1" dirty="0"/>
              <a:t>sürecinde ona …………………………….. olmalıdır.</a:t>
            </a:r>
          </a:p>
          <a:p>
            <a:r>
              <a:rPr lang="tr-TR" b="1" dirty="0"/>
              <a:t>3. Çocuklar kuralların ………………………………….. bilmek isterler.</a:t>
            </a:r>
          </a:p>
          <a:p>
            <a:r>
              <a:rPr lang="pt-BR" b="1" dirty="0"/>
              <a:t>4. D</a:t>
            </a:r>
            <a:r>
              <a:rPr lang="tr-TR" b="1" dirty="0"/>
              <a:t>i</a:t>
            </a:r>
            <a:r>
              <a:rPr lang="pt-BR" b="1" dirty="0"/>
              <a:t>s</a:t>
            </a:r>
            <a:r>
              <a:rPr lang="tr-TR" b="1" dirty="0"/>
              <a:t>i</a:t>
            </a:r>
            <a:r>
              <a:rPr lang="pt-BR" b="1" dirty="0"/>
              <a:t>pl</a:t>
            </a:r>
            <a:r>
              <a:rPr lang="tr-TR" b="1" dirty="0"/>
              <a:t>i</a:t>
            </a:r>
            <a:r>
              <a:rPr lang="pt-BR" b="1" dirty="0"/>
              <a:t>n açısından ………………………………. </a:t>
            </a:r>
            <a:r>
              <a:rPr lang="tr-TR" b="1" dirty="0" err="1"/>
              <a:t>hi</a:t>
            </a:r>
            <a:r>
              <a:rPr lang="pt-BR" b="1" dirty="0"/>
              <a:t>çb</a:t>
            </a:r>
            <a:r>
              <a:rPr lang="tr-TR" b="1" dirty="0"/>
              <a:t>i</a:t>
            </a:r>
            <a:r>
              <a:rPr lang="pt-BR" b="1" dirty="0"/>
              <a:t>r şek</a:t>
            </a:r>
            <a:r>
              <a:rPr lang="tr-TR" b="1" dirty="0"/>
              <a:t>i</a:t>
            </a:r>
            <a:r>
              <a:rPr lang="pt-BR" b="1" dirty="0"/>
              <a:t>lde</a:t>
            </a:r>
          </a:p>
          <a:p>
            <a:r>
              <a:rPr lang="tr-TR" b="1" dirty="0"/>
              <a:t>kullanılmamalıdır.</a:t>
            </a:r>
          </a:p>
          <a:p>
            <a:r>
              <a:rPr lang="pt-BR" b="1" dirty="0"/>
              <a:t>5. A</a:t>
            </a:r>
            <a:r>
              <a:rPr lang="tr-TR" b="1" dirty="0"/>
              <a:t>i</a:t>
            </a:r>
            <a:r>
              <a:rPr lang="pt-BR" b="1" dirty="0"/>
              <a:t>len</a:t>
            </a:r>
            <a:r>
              <a:rPr lang="tr-TR" b="1" dirty="0"/>
              <a:t>i</a:t>
            </a:r>
            <a:r>
              <a:rPr lang="pt-BR" b="1" dirty="0"/>
              <a:t>n d</a:t>
            </a:r>
            <a:r>
              <a:rPr lang="tr-TR" b="1" dirty="0"/>
              <a:t>i</a:t>
            </a:r>
            <a:r>
              <a:rPr lang="pt-BR" b="1" dirty="0"/>
              <a:t>s</a:t>
            </a:r>
            <a:r>
              <a:rPr lang="tr-TR" b="1" dirty="0"/>
              <a:t>i</a:t>
            </a:r>
            <a:r>
              <a:rPr lang="pt-BR" b="1" dirty="0"/>
              <a:t>pl</a:t>
            </a:r>
            <a:r>
              <a:rPr lang="tr-TR" b="1" dirty="0"/>
              <a:t>i</a:t>
            </a:r>
            <a:r>
              <a:rPr lang="pt-BR" b="1" dirty="0"/>
              <a:t>n tutumları ölçülü, ………………… ve olumlu</a:t>
            </a:r>
          </a:p>
          <a:p>
            <a:r>
              <a:rPr lang="tr-TR" b="1" dirty="0"/>
              <a:t>olmalıdır.</a:t>
            </a:r>
          </a:p>
          <a:p>
            <a:r>
              <a:rPr lang="tr-TR" b="1" dirty="0"/>
              <a:t>6. Çocukların davranışlarının sorumluluklarını</a:t>
            </a:r>
          </a:p>
          <a:p>
            <a:r>
              <a:rPr lang="tr-TR" b="1" dirty="0"/>
              <a:t>Yüklenebilmeleri için kendi başlarına …………………….. izin</a:t>
            </a:r>
          </a:p>
          <a:p>
            <a:r>
              <a:rPr lang="tr-TR" b="1" dirty="0"/>
              <a:t>verilmelidir.</a:t>
            </a:r>
            <a:endParaRPr lang="tr-TR" dirty="0"/>
          </a:p>
        </p:txBody>
      </p:sp>
      <p:sp>
        <p:nvSpPr>
          <p:cNvPr id="3" name="2 Başlık"/>
          <p:cNvSpPr>
            <a:spLocks noGrp="1"/>
          </p:cNvSpPr>
          <p:nvPr>
            <p:ph type="title"/>
          </p:nvPr>
        </p:nvSpPr>
        <p:spPr/>
        <p:txBody>
          <a:bodyPr>
            <a:normAutofit fontScale="90000"/>
          </a:bodyPr>
          <a:lstStyle/>
          <a:p>
            <a:r>
              <a:rPr lang="tr-TR" dirty="0"/>
              <a:t>“BİRLİKTE TAMAMLAYALIM”</a:t>
            </a:r>
            <a:br>
              <a:rPr lang="tr-TR" dirty="0"/>
            </a:b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r>
              <a:rPr lang="es-ES" b="1" dirty="0"/>
              <a:t>-Çocuk: Anne, dondurma alab</a:t>
            </a:r>
            <a:r>
              <a:rPr lang="tr-TR" b="1" dirty="0"/>
              <a:t>i</a:t>
            </a:r>
            <a:r>
              <a:rPr lang="es-ES" b="1" dirty="0"/>
              <a:t>l</a:t>
            </a:r>
            <a:r>
              <a:rPr lang="tr-TR" b="1" dirty="0"/>
              <a:t>i</a:t>
            </a:r>
            <a:r>
              <a:rPr lang="es-ES" b="1" dirty="0"/>
              <a:t>r m</a:t>
            </a:r>
            <a:r>
              <a:rPr lang="tr-TR" b="1" dirty="0"/>
              <a:t>i</a:t>
            </a:r>
            <a:r>
              <a:rPr lang="es-ES" b="1" dirty="0"/>
              <a:t>y</a:t>
            </a:r>
            <a:r>
              <a:rPr lang="tr-TR" b="1" dirty="0"/>
              <a:t>i</a:t>
            </a:r>
            <a:r>
              <a:rPr lang="es-ES" b="1" dirty="0"/>
              <a:t>m?</a:t>
            </a:r>
          </a:p>
          <a:p>
            <a:r>
              <a:rPr lang="tr-TR" b="1" dirty="0"/>
              <a:t>-Anne: Hayır çocuğum. Hasta olduğun için dondurma</a:t>
            </a:r>
          </a:p>
          <a:p>
            <a:r>
              <a:rPr lang="tr-TR" b="1" dirty="0"/>
              <a:t>yemen sakıncalı.</a:t>
            </a:r>
          </a:p>
          <a:p>
            <a:r>
              <a:rPr lang="sv-SE" b="1" dirty="0"/>
              <a:t>-Çocuk: Ama anne, Ahmet de hasta ama ona annes</a:t>
            </a:r>
            <a:r>
              <a:rPr lang="tr-TR" b="1" dirty="0"/>
              <a:t>i i</a:t>
            </a:r>
            <a:r>
              <a:rPr lang="sv-SE" b="1" dirty="0"/>
              <a:t>z</a:t>
            </a:r>
            <a:r>
              <a:rPr lang="tr-TR" b="1" dirty="0"/>
              <a:t>i</a:t>
            </a:r>
            <a:r>
              <a:rPr lang="sv-SE" b="1" dirty="0"/>
              <a:t>n</a:t>
            </a:r>
          </a:p>
          <a:p>
            <a:r>
              <a:rPr lang="tr-TR" b="1" dirty="0"/>
              <a:t>verdi.</a:t>
            </a:r>
          </a:p>
          <a:p>
            <a:r>
              <a:rPr lang="es-ES" b="1" dirty="0"/>
              <a:t>-Anne: Ahmet’</a:t>
            </a:r>
            <a:r>
              <a:rPr lang="tr-TR" b="1" dirty="0"/>
              <a:t>i</a:t>
            </a:r>
            <a:r>
              <a:rPr lang="es-ES" b="1" dirty="0"/>
              <a:t>n dondurma y</a:t>
            </a:r>
            <a:r>
              <a:rPr lang="tr-TR" b="1" dirty="0"/>
              <a:t>i</a:t>
            </a:r>
            <a:r>
              <a:rPr lang="es-ES" b="1" dirty="0"/>
              <a:t>yor olması sen</a:t>
            </a:r>
            <a:r>
              <a:rPr lang="tr-TR" b="1" dirty="0"/>
              <a:t>i</a:t>
            </a:r>
            <a:r>
              <a:rPr lang="es-ES" b="1" dirty="0"/>
              <a:t>n de</a:t>
            </a:r>
          </a:p>
          <a:p>
            <a:r>
              <a:rPr lang="tr-TR" b="1" dirty="0"/>
              <a:t>dondurma yiyebileceğin anlamına gelmez!</a:t>
            </a:r>
          </a:p>
          <a:p>
            <a:r>
              <a:rPr lang="tr-TR" b="1" dirty="0"/>
              <a:t>-Çocuk: Anne ne </a:t>
            </a:r>
            <a:r>
              <a:rPr lang="tr-TR" b="1" dirty="0" err="1"/>
              <a:t>olurrrrrr</a:t>
            </a:r>
            <a:r>
              <a:rPr lang="tr-TR" b="1" dirty="0"/>
              <a:t>!</a:t>
            </a:r>
          </a:p>
          <a:p>
            <a:r>
              <a:rPr lang="tr-TR" b="1" dirty="0"/>
              <a:t>-Anne: Üzgünüm. Dondurma yiyemezsin ama</a:t>
            </a:r>
          </a:p>
          <a:p>
            <a:r>
              <a:rPr lang="tr-TR" b="1" dirty="0"/>
              <a:t>arkadaşlarınla oynayabilirsin.</a:t>
            </a:r>
          </a:p>
          <a:p>
            <a:r>
              <a:rPr lang="tr-TR" b="1" dirty="0"/>
              <a:t>-Çocuk: Evet ama arkadaşlarım gibi ben de dondurma</a:t>
            </a:r>
          </a:p>
          <a:p>
            <a:r>
              <a:rPr lang="tr-TR" b="1" dirty="0"/>
              <a:t>yemek istiyorum.</a:t>
            </a:r>
          </a:p>
          <a:p>
            <a:r>
              <a:rPr lang="tr-TR" b="1" dirty="0"/>
              <a:t>-Anne: Eğer dondurma yersen sanırım uzun bir süre</a:t>
            </a:r>
          </a:p>
          <a:p>
            <a:r>
              <a:rPr lang="tr-TR" b="1" dirty="0"/>
              <a:t>hastalığın geçmeyeceği için arkadaşlarınla da</a:t>
            </a:r>
          </a:p>
          <a:p>
            <a:r>
              <a:rPr lang="tr-TR" b="1" dirty="0"/>
              <a:t>oynayamayacaksın. (Senaryonun devamı velilere yazdırılır.)</a:t>
            </a:r>
            <a:endParaRPr lang="tr-TR" dirty="0"/>
          </a:p>
        </p:txBody>
      </p:sp>
      <p:sp>
        <p:nvSpPr>
          <p:cNvPr id="3" name="2 Başlık"/>
          <p:cNvSpPr>
            <a:spLocks noGrp="1"/>
          </p:cNvSpPr>
          <p:nvPr>
            <p:ph type="title"/>
          </p:nvPr>
        </p:nvSpPr>
        <p:spPr/>
        <p:txBody>
          <a:bodyPr/>
          <a:lstStyle/>
          <a:p>
            <a:r>
              <a:rPr lang="tr-TR" dirty="0"/>
              <a:t>“DONDURMA YİYEBİLİR MİYİM?”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endParaRPr lang="tr-TR" dirty="0"/>
          </a:p>
          <a:p>
            <a:pPr>
              <a:buNone/>
            </a:pPr>
            <a:endParaRPr lang="tr-TR" dirty="0"/>
          </a:p>
          <a:p>
            <a:pPr>
              <a:buNone/>
            </a:pPr>
            <a:r>
              <a:rPr lang="tr-TR" dirty="0"/>
              <a:t>DİNLEDİĞİNİZ İÇİN TEŞEKKÜR EDERİZ…</a:t>
            </a:r>
          </a:p>
          <a:p>
            <a:pPr>
              <a:buNone/>
            </a:pPr>
            <a:endParaRPr lang="tr-TR" dirty="0"/>
          </a:p>
          <a:p>
            <a:pPr algn="r">
              <a:buNone/>
            </a:pPr>
            <a:r>
              <a:rPr lang="tr-TR" dirty="0"/>
              <a:t>OKUL REHBERLİK SERVİSİ</a:t>
            </a:r>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40000" lnSpcReduction="20000"/>
          </a:bodyPr>
          <a:lstStyle/>
          <a:p>
            <a:r>
              <a:rPr lang="tr-TR" dirty="0" smtClean="0"/>
              <a:t>(1)                 T.</a:t>
            </a:r>
            <a:r>
              <a:rPr lang="tr-TR" dirty="0" err="1" smtClean="0"/>
              <a:t>Harms</a:t>
            </a:r>
            <a:r>
              <a:rPr lang="tr-TR" dirty="0" smtClean="0"/>
              <a:t>. “</a:t>
            </a:r>
            <a:r>
              <a:rPr lang="tr-TR" dirty="0" err="1" smtClean="0"/>
              <a:t>The</a:t>
            </a:r>
            <a:r>
              <a:rPr lang="tr-TR" dirty="0" smtClean="0"/>
              <a:t> 12 </a:t>
            </a:r>
            <a:r>
              <a:rPr lang="tr-TR" dirty="0" err="1" smtClean="0"/>
              <a:t>building</a:t>
            </a:r>
            <a:r>
              <a:rPr lang="tr-TR" dirty="0" smtClean="0"/>
              <a:t> </a:t>
            </a:r>
            <a:r>
              <a:rPr lang="tr-TR" dirty="0" err="1" smtClean="0"/>
              <a:t>block</a:t>
            </a:r>
            <a:r>
              <a:rPr lang="tr-TR" dirty="0" smtClean="0"/>
              <a:t> of </a:t>
            </a:r>
            <a:r>
              <a:rPr lang="tr-TR" dirty="0" err="1" smtClean="0"/>
              <a:t>discipline</a:t>
            </a:r>
            <a:r>
              <a:rPr lang="tr-TR" dirty="0" smtClean="0"/>
              <a:t>.” </a:t>
            </a:r>
            <a:r>
              <a:rPr lang="tr-TR" b="1" dirty="0" err="1" smtClean="0"/>
              <a:t>Parents</a:t>
            </a:r>
            <a:r>
              <a:rPr lang="tr-TR" dirty="0" smtClean="0"/>
              <a:t>. 64:8, </a:t>
            </a:r>
            <a:r>
              <a:rPr lang="tr-TR" dirty="0" err="1" smtClean="0"/>
              <a:t>August</a:t>
            </a:r>
            <a:r>
              <a:rPr lang="tr-TR" dirty="0" smtClean="0"/>
              <a:t> 1989, s.78.</a:t>
            </a:r>
          </a:p>
          <a:p>
            <a:r>
              <a:rPr lang="tr-TR" dirty="0" smtClean="0"/>
              <a:t>(2)                 </a:t>
            </a:r>
            <a:r>
              <a:rPr lang="tr-TR" dirty="0" err="1" smtClean="0"/>
              <a:t>Harms</a:t>
            </a:r>
            <a:r>
              <a:rPr lang="tr-TR" dirty="0" smtClean="0"/>
              <a:t>, </a:t>
            </a:r>
            <a:r>
              <a:rPr lang="tr-TR" b="1" dirty="0" smtClean="0"/>
              <a:t>a.</a:t>
            </a:r>
            <a:r>
              <a:rPr lang="tr-TR" b="1" dirty="0" err="1" smtClean="0"/>
              <a:t>g.e</a:t>
            </a:r>
            <a:r>
              <a:rPr lang="tr-TR" dirty="0" smtClean="0"/>
              <a:t>., s.77.</a:t>
            </a:r>
          </a:p>
          <a:p>
            <a:r>
              <a:rPr lang="tr-TR" dirty="0" smtClean="0"/>
              <a:t>(3)                 </a:t>
            </a:r>
            <a:r>
              <a:rPr lang="tr-TR" dirty="0" err="1" smtClean="0"/>
              <a:t>Harms</a:t>
            </a:r>
            <a:r>
              <a:rPr lang="tr-TR" dirty="0" smtClean="0"/>
              <a:t>, </a:t>
            </a:r>
            <a:r>
              <a:rPr lang="tr-TR" b="1" dirty="0" smtClean="0"/>
              <a:t>a.</a:t>
            </a:r>
            <a:r>
              <a:rPr lang="tr-TR" b="1" dirty="0" err="1" smtClean="0"/>
              <a:t>g.e</a:t>
            </a:r>
            <a:r>
              <a:rPr lang="tr-TR" dirty="0" smtClean="0"/>
              <a:t>., s.78.</a:t>
            </a:r>
          </a:p>
          <a:p>
            <a:r>
              <a:rPr lang="tr-TR" dirty="0" smtClean="0"/>
              <a:t>(4)                 Ancak, a.</a:t>
            </a:r>
            <a:r>
              <a:rPr lang="tr-TR" dirty="0" err="1" smtClean="0"/>
              <a:t>g.e</a:t>
            </a:r>
            <a:r>
              <a:rPr lang="tr-TR" dirty="0" smtClean="0"/>
              <a:t>., s.15.</a:t>
            </a:r>
          </a:p>
          <a:p>
            <a:r>
              <a:rPr lang="tr-TR" dirty="0" smtClean="0"/>
              <a:t>(5)                 Ancak, a.</a:t>
            </a:r>
            <a:r>
              <a:rPr lang="tr-TR" dirty="0" err="1" smtClean="0"/>
              <a:t>g.e</a:t>
            </a:r>
            <a:r>
              <a:rPr lang="tr-TR" dirty="0" smtClean="0"/>
              <a:t>., s.16.</a:t>
            </a:r>
          </a:p>
          <a:p>
            <a:r>
              <a:rPr lang="tr-TR" dirty="0" smtClean="0"/>
              <a:t>(6)                 </a:t>
            </a:r>
            <a:r>
              <a:rPr lang="tr-TR" dirty="0" err="1" smtClean="0"/>
              <a:t>Harms</a:t>
            </a:r>
            <a:r>
              <a:rPr lang="tr-TR" dirty="0" smtClean="0"/>
              <a:t>, </a:t>
            </a:r>
            <a:r>
              <a:rPr lang="tr-TR" b="1" dirty="0" smtClean="0"/>
              <a:t>a.</a:t>
            </a:r>
            <a:r>
              <a:rPr lang="tr-TR" b="1" dirty="0" err="1" smtClean="0"/>
              <a:t>g.e</a:t>
            </a:r>
            <a:r>
              <a:rPr lang="tr-TR" dirty="0" smtClean="0"/>
              <a:t>., s.78.</a:t>
            </a:r>
          </a:p>
          <a:p>
            <a:r>
              <a:rPr lang="tr-TR" dirty="0" smtClean="0"/>
              <a:t>(7)                 G. </a:t>
            </a:r>
            <a:r>
              <a:rPr lang="tr-TR" dirty="0" err="1" smtClean="0"/>
              <a:t>Stenhouse</a:t>
            </a:r>
            <a:r>
              <a:rPr lang="tr-TR" dirty="0" smtClean="0"/>
              <a:t>. </a:t>
            </a:r>
            <a:r>
              <a:rPr lang="tr-TR" dirty="0" err="1" smtClean="0"/>
              <a:t>Pratical</a:t>
            </a:r>
            <a:r>
              <a:rPr lang="tr-TR" dirty="0" smtClean="0"/>
              <a:t> </a:t>
            </a:r>
            <a:r>
              <a:rPr lang="tr-TR" dirty="0" err="1" smtClean="0"/>
              <a:t>parenting</a:t>
            </a:r>
            <a:r>
              <a:rPr lang="tr-TR" dirty="0" smtClean="0"/>
              <a:t>. Oxford </a:t>
            </a:r>
            <a:r>
              <a:rPr lang="tr-TR" dirty="0" err="1" smtClean="0"/>
              <a:t>University</a:t>
            </a:r>
            <a:r>
              <a:rPr lang="tr-TR" dirty="0" smtClean="0"/>
              <a:t> </a:t>
            </a:r>
            <a:r>
              <a:rPr lang="tr-TR" dirty="0" err="1" smtClean="0"/>
              <a:t>Press</a:t>
            </a:r>
            <a:r>
              <a:rPr lang="tr-TR" dirty="0" smtClean="0"/>
              <a:t>, </a:t>
            </a:r>
            <a:r>
              <a:rPr lang="tr-TR" dirty="0" err="1" smtClean="0"/>
              <a:t>Australia</a:t>
            </a:r>
            <a:r>
              <a:rPr lang="tr-TR" dirty="0" smtClean="0"/>
              <a:t>, 1996, s.66.</a:t>
            </a:r>
          </a:p>
          <a:p>
            <a:r>
              <a:rPr lang="tr-TR" dirty="0" smtClean="0"/>
              <a:t>(8)                 </a:t>
            </a:r>
            <a:r>
              <a:rPr lang="tr-TR" dirty="0" err="1" smtClean="0"/>
              <a:t>Harms</a:t>
            </a:r>
            <a:r>
              <a:rPr lang="tr-TR" dirty="0" smtClean="0"/>
              <a:t>. </a:t>
            </a:r>
            <a:r>
              <a:rPr lang="tr-TR" b="1" dirty="0" smtClean="0"/>
              <a:t>a.</a:t>
            </a:r>
            <a:r>
              <a:rPr lang="tr-TR" b="1" dirty="0" err="1" smtClean="0"/>
              <a:t>g.e</a:t>
            </a:r>
            <a:r>
              <a:rPr lang="tr-TR" dirty="0" smtClean="0"/>
              <a:t>., s.78.</a:t>
            </a:r>
          </a:p>
          <a:p>
            <a:r>
              <a:rPr lang="tr-TR" dirty="0" smtClean="0"/>
              <a:t>(9)                 </a:t>
            </a:r>
            <a:r>
              <a:rPr lang="tr-TR" dirty="0" err="1" smtClean="0"/>
              <a:t>Harms</a:t>
            </a:r>
            <a:r>
              <a:rPr lang="tr-TR" dirty="0" smtClean="0"/>
              <a:t>. </a:t>
            </a:r>
            <a:r>
              <a:rPr lang="tr-TR" b="1" dirty="0" smtClean="0"/>
              <a:t>a.</a:t>
            </a:r>
            <a:r>
              <a:rPr lang="tr-TR" b="1" dirty="0" err="1" smtClean="0"/>
              <a:t>g.e</a:t>
            </a:r>
            <a:r>
              <a:rPr lang="tr-TR" dirty="0" smtClean="0"/>
              <a:t>., s.81.</a:t>
            </a:r>
          </a:p>
          <a:p>
            <a:r>
              <a:rPr lang="tr-TR" dirty="0" smtClean="0"/>
              <a:t>(10)                 </a:t>
            </a:r>
            <a:r>
              <a:rPr lang="tr-TR" dirty="0" err="1" smtClean="0"/>
              <a:t>Harms</a:t>
            </a:r>
            <a:r>
              <a:rPr lang="tr-TR" dirty="0" smtClean="0"/>
              <a:t>. </a:t>
            </a:r>
            <a:r>
              <a:rPr lang="tr-TR" b="1" dirty="0" smtClean="0"/>
              <a:t>a.</a:t>
            </a:r>
            <a:r>
              <a:rPr lang="tr-TR" b="1" dirty="0" err="1" smtClean="0"/>
              <a:t>g.e</a:t>
            </a:r>
            <a:r>
              <a:rPr lang="tr-TR" dirty="0" smtClean="0"/>
              <a:t>., s.81.</a:t>
            </a:r>
          </a:p>
          <a:p>
            <a:r>
              <a:rPr lang="tr-TR" dirty="0" smtClean="0"/>
              <a:t>(11)                 Miller. a.</a:t>
            </a:r>
            <a:r>
              <a:rPr lang="tr-TR" dirty="0" err="1" smtClean="0"/>
              <a:t>g.e</a:t>
            </a:r>
            <a:r>
              <a:rPr lang="tr-TR" dirty="0" smtClean="0"/>
              <a:t>., s.18.</a:t>
            </a:r>
          </a:p>
          <a:p>
            <a:r>
              <a:rPr lang="tr-TR" dirty="0" smtClean="0"/>
              <a:t>(12)                 </a:t>
            </a:r>
            <a:r>
              <a:rPr lang="tr-TR" dirty="0" err="1" smtClean="0"/>
              <a:t>Harms</a:t>
            </a:r>
            <a:r>
              <a:rPr lang="tr-TR" dirty="0" smtClean="0"/>
              <a:t>. </a:t>
            </a:r>
            <a:r>
              <a:rPr lang="tr-TR" b="1" dirty="0" smtClean="0"/>
              <a:t>a.</a:t>
            </a:r>
            <a:r>
              <a:rPr lang="tr-TR" b="1" dirty="0" err="1" smtClean="0"/>
              <a:t>g.e</a:t>
            </a:r>
            <a:r>
              <a:rPr lang="tr-TR" dirty="0" smtClean="0"/>
              <a:t>., s.81.</a:t>
            </a:r>
          </a:p>
          <a:p>
            <a:r>
              <a:rPr lang="tr-TR" dirty="0" smtClean="0"/>
              <a:t>(13)                 Miller. a.</a:t>
            </a:r>
            <a:r>
              <a:rPr lang="tr-TR" dirty="0" err="1" smtClean="0"/>
              <a:t>g.e</a:t>
            </a:r>
            <a:r>
              <a:rPr lang="tr-TR" dirty="0" smtClean="0"/>
              <a:t>., s.15.</a:t>
            </a:r>
          </a:p>
          <a:p>
            <a:r>
              <a:rPr lang="tr-TR" dirty="0" smtClean="0"/>
              <a:t>(14)                 N.C. </a:t>
            </a:r>
            <a:r>
              <a:rPr lang="tr-TR" dirty="0" err="1" smtClean="0"/>
              <a:t>Paige</a:t>
            </a:r>
            <a:r>
              <a:rPr lang="tr-TR" dirty="0" smtClean="0"/>
              <a:t> &amp; D.E. </a:t>
            </a:r>
            <a:r>
              <a:rPr lang="tr-TR" dirty="0" err="1" smtClean="0"/>
              <a:t>Levin</a:t>
            </a:r>
            <a:r>
              <a:rPr lang="tr-TR" dirty="0" smtClean="0"/>
              <a:t>. “</a:t>
            </a:r>
            <a:r>
              <a:rPr lang="tr-TR" dirty="0" err="1" smtClean="0"/>
              <a:t>Making</a:t>
            </a:r>
            <a:r>
              <a:rPr lang="tr-TR" dirty="0" smtClean="0"/>
              <a:t> </a:t>
            </a:r>
            <a:r>
              <a:rPr lang="tr-TR" dirty="0" err="1" smtClean="0"/>
              <a:t>peace</a:t>
            </a:r>
            <a:r>
              <a:rPr lang="tr-TR" dirty="0" smtClean="0"/>
              <a:t> in </a:t>
            </a:r>
            <a:r>
              <a:rPr lang="tr-TR" dirty="0" err="1" smtClean="0"/>
              <a:t>violation</a:t>
            </a:r>
            <a:r>
              <a:rPr lang="tr-TR" dirty="0" smtClean="0"/>
              <a:t> </a:t>
            </a:r>
            <a:r>
              <a:rPr lang="tr-TR" dirty="0" err="1" smtClean="0"/>
              <a:t>times</a:t>
            </a:r>
            <a:r>
              <a:rPr lang="tr-TR" dirty="0" smtClean="0"/>
              <a:t>: A </a:t>
            </a:r>
            <a:r>
              <a:rPr lang="tr-TR" dirty="0" err="1" smtClean="0"/>
              <a:t>constructivist</a:t>
            </a:r>
            <a:r>
              <a:rPr lang="tr-TR" dirty="0" smtClean="0"/>
              <a:t> </a:t>
            </a:r>
            <a:r>
              <a:rPr lang="tr-TR" dirty="0" err="1" smtClean="0"/>
              <a:t>approach</a:t>
            </a:r>
            <a:r>
              <a:rPr lang="tr-TR" dirty="0" smtClean="0"/>
              <a:t> </a:t>
            </a:r>
            <a:r>
              <a:rPr lang="tr-TR" dirty="0" err="1" smtClean="0"/>
              <a:t>to</a:t>
            </a:r>
            <a:r>
              <a:rPr lang="tr-TR" dirty="0" smtClean="0"/>
              <a:t> </a:t>
            </a:r>
            <a:r>
              <a:rPr lang="tr-TR" dirty="0" err="1" smtClean="0"/>
              <a:t>conflict</a:t>
            </a:r>
            <a:r>
              <a:rPr lang="tr-TR" dirty="0" smtClean="0"/>
              <a:t> </a:t>
            </a:r>
            <a:r>
              <a:rPr lang="tr-TR" dirty="0" err="1" smtClean="0"/>
              <a:t>resolution</a:t>
            </a:r>
            <a:r>
              <a:rPr lang="tr-TR" dirty="0" smtClean="0"/>
              <a:t>” </a:t>
            </a:r>
            <a:r>
              <a:rPr lang="tr-TR" dirty="0" err="1" smtClean="0"/>
              <a:t>Young</a:t>
            </a:r>
            <a:r>
              <a:rPr lang="tr-TR" dirty="0" smtClean="0"/>
              <a:t> </a:t>
            </a:r>
            <a:r>
              <a:rPr lang="tr-TR" dirty="0" err="1" smtClean="0"/>
              <a:t>Children</a:t>
            </a:r>
            <a:r>
              <a:rPr lang="tr-TR" dirty="0" smtClean="0"/>
              <a:t>. 48, 1, </a:t>
            </a:r>
            <a:r>
              <a:rPr lang="tr-TR" dirty="0" err="1" smtClean="0"/>
              <a:t>November</a:t>
            </a:r>
            <a:r>
              <a:rPr lang="tr-TR" dirty="0" smtClean="0"/>
              <a:t> 1992, s.5.</a:t>
            </a:r>
          </a:p>
          <a:p>
            <a:r>
              <a:rPr lang="tr-TR" dirty="0" smtClean="0"/>
              <a:t>(15)                 </a:t>
            </a:r>
            <a:r>
              <a:rPr lang="tr-TR" dirty="0" err="1" smtClean="0"/>
              <a:t>Harms</a:t>
            </a:r>
            <a:r>
              <a:rPr lang="tr-TR" dirty="0" smtClean="0"/>
              <a:t>. </a:t>
            </a:r>
            <a:r>
              <a:rPr lang="tr-TR" b="1" dirty="0" smtClean="0"/>
              <a:t>a.</a:t>
            </a:r>
            <a:r>
              <a:rPr lang="tr-TR" b="1" dirty="0" err="1" smtClean="0"/>
              <a:t>g.e</a:t>
            </a:r>
            <a:r>
              <a:rPr lang="tr-TR" dirty="0" smtClean="0"/>
              <a:t>., s.81.</a:t>
            </a:r>
          </a:p>
          <a:p>
            <a:r>
              <a:rPr lang="tr-TR" dirty="0" smtClean="0"/>
              <a:t>(16)                 Miller. a.</a:t>
            </a:r>
            <a:r>
              <a:rPr lang="tr-TR" dirty="0" err="1" smtClean="0"/>
              <a:t>g.e</a:t>
            </a:r>
            <a:r>
              <a:rPr lang="tr-TR" dirty="0" smtClean="0"/>
              <a:t>., s.16</a:t>
            </a:r>
          </a:p>
          <a:p>
            <a:r>
              <a:rPr lang="tr-TR" dirty="0" smtClean="0"/>
              <a:t>(17)                 </a:t>
            </a:r>
            <a:r>
              <a:rPr lang="tr-TR" dirty="0" err="1" smtClean="0"/>
              <a:t>Harms</a:t>
            </a:r>
            <a:r>
              <a:rPr lang="tr-TR" dirty="0" smtClean="0"/>
              <a:t>. </a:t>
            </a:r>
            <a:r>
              <a:rPr lang="tr-TR" b="1" dirty="0" smtClean="0"/>
              <a:t>a.</a:t>
            </a:r>
            <a:r>
              <a:rPr lang="tr-TR" b="1" dirty="0" err="1" smtClean="0"/>
              <a:t>g.e</a:t>
            </a:r>
            <a:r>
              <a:rPr lang="tr-TR" dirty="0" smtClean="0"/>
              <a:t>., s.82.</a:t>
            </a:r>
          </a:p>
          <a:p>
            <a:r>
              <a:rPr lang="tr-TR" dirty="0" smtClean="0"/>
              <a:t>(18)                 M. </a:t>
            </a:r>
            <a:r>
              <a:rPr lang="tr-TR" dirty="0" err="1" smtClean="0"/>
              <a:t>Shure</a:t>
            </a:r>
            <a:r>
              <a:rPr lang="tr-TR" dirty="0" smtClean="0"/>
              <a:t>. I can </a:t>
            </a:r>
            <a:r>
              <a:rPr lang="tr-TR" dirty="0" err="1" smtClean="0"/>
              <a:t>solve</a:t>
            </a:r>
            <a:r>
              <a:rPr lang="tr-TR" dirty="0" smtClean="0"/>
              <a:t> problem: An </a:t>
            </a:r>
            <a:r>
              <a:rPr lang="tr-TR" dirty="0" err="1" smtClean="0"/>
              <a:t>interpersonal</a:t>
            </a:r>
            <a:r>
              <a:rPr lang="tr-TR" dirty="0" smtClean="0"/>
              <a:t> </a:t>
            </a:r>
            <a:r>
              <a:rPr lang="tr-TR" dirty="0" err="1" smtClean="0"/>
              <a:t>cognitive</a:t>
            </a:r>
            <a:r>
              <a:rPr lang="tr-TR" dirty="0" smtClean="0"/>
              <a:t> problem-</a:t>
            </a:r>
            <a:r>
              <a:rPr lang="tr-TR" dirty="0" err="1" smtClean="0"/>
              <a:t>solving</a:t>
            </a:r>
            <a:r>
              <a:rPr lang="tr-TR" dirty="0" smtClean="0"/>
              <a:t> program. </a:t>
            </a:r>
            <a:r>
              <a:rPr lang="tr-TR" dirty="0" err="1" smtClean="0"/>
              <a:t>Research</a:t>
            </a:r>
            <a:r>
              <a:rPr lang="tr-TR" dirty="0" smtClean="0"/>
              <a:t> </a:t>
            </a:r>
            <a:r>
              <a:rPr lang="tr-TR" dirty="0" err="1" smtClean="0"/>
              <a:t>Press</a:t>
            </a:r>
            <a:r>
              <a:rPr lang="tr-TR" dirty="0" smtClean="0"/>
              <a:t>, Illinois, 1992, s.225-376.</a:t>
            </a:r>
          </a:p>
          <a:p>
            <a:r>
              <a:rPr lang="tr-TR" dirty="0" smtClean="0"/>
              <a:t>(19)                 </a:t>
            </a:r>
            <a:r>
              <a:rPr lang="tr-TR" dirty="0" err="1" smtClean="0"/>
              <a:t>Harms</a:t>
            </a:r>
            <a:r>
              <a:rPr lang="tr-TR" dirty="0" smtClean="0"/>
              <a:t>. </a:t>
            </a:r>
            <a:r>
              <a:rPr lang="tr-TR" b="1" dirty="0" smtClean="0"/>
              <a:t>a.</a:t>
            </a:r>
            <a:r>
              <a:rPr lang="tr-TR" b="1" dirty="0" err="1" smtClean="0"/>
              <a:t>g.e</a:t>
            </a:r>
            <a:r>
              <a:rPr lang="tr-TR" dirty="0" smtClean="0"/>
              <a:t>., s.82.</a:t>
            </a:r>
          </a:p>
          <a:p>
            <a:r>
              <a:rPr lang="tr-TR" dirty="0" smtClean="0"/>
              <a:t>(20)                 </a:t>
            </a:r>
            <a:r>
              <a:rPr lang="tr-TR" dirty="0" err="1" smtClean="0"/>
              <a:t>Stenhouse</a:t>
            </a:r>
            <a:r>
              <a:rPr lang="tr-TR" dirty="0" smtClean="0"/>
              <a:t>, a.</a:t>
            </a:r>
            <a:r>
              <a:rPr lang="tr-TR" dirty="0" err="1" smtClean="0"/>
              <a:t>g.e</a:t>
            </a:r>
            <a:r>
              <a:rPr lang="tr-TR" dirty="0" smtClean="0"/>
              <a:t>., s.65-68.</a:t>
            </a:r>
          </a:p>
          <a:p>
            <a:r>
              <a:rPr lang="tr-TR" dirty="0" smtClean="0"/>
              <a:t>(21)                 </a:t>
            </a:r>
            <a:r>
              <a:rPr lang="tr-TR" dirty="0" err="1" smtClean="0"/>
              <a:t>Harms</a:t>
            </a:r>
            <a:r>
              <a:rPr lang="tr-TR" dirty="0" smtClean="0"/>
              <a:t>. </a:t>
            </a:r>
            <a:r>
              <a:rPr lang="tr-TR" b="1" dirty="0" smtClean="0"/>
              <a:t>a.</a:t>
            </a:r>
            <a:r>
              <a:rPr lang="tr-TR" b="1" dirty="0" err="1" smtClean="0"/>
              <a:t>g.e</a:t>
            </a:r>
            <a:r>
              <a:rPr lang="tr-TR" dirty="0" smtClean="0"/>
              <a:t>., s.82.</a:t>
            </a:r>
          </a:p>
          <a:p>
            <a:pPr>
              <a:buNone/>
            </a:pPr>
            <a:endParaRPr lang="tr-TR" dirty="0"/>
          </a:p>
        </p:txBody>
      </p:sp>
      <p:sp>
        <p:nvSpPr>
          <p:cNvPr id="3" name="2 Başlık"/>
          <p:cNvSpPr>
            <a:spLocks noGrp="1"/>
          </p:cNvSpPr>
          <p:nvPr>
            <p:ph type="title"/>
          </p:nvPr>
        </p:nvSpPr>
        <p:spPr/>
        <p:txBody>
          <a:bodyPr/>
          <a:lstStyle/>
          <a:p>
            <a:r>
              <a:rPr lang="tr-TR" dirty="0" smtClean="0"/>
              <a:t>KAYNAKÇA</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28800"/>
            <a:ext cx="8229600" cy="2328866"/>
          </a:xfrm>
        </p:spPr>
        <p:txBody>
          <a:bodyPr/>
          <a:lstStyle/>
          <a:p>
            <a:pPr lvl="1">
              <a:buNone/>
            </a:pPr>
            <a:r>
              <a:rPr lang="tr-TR" dirty="0"/>
              <a:t>“Disiplin, kişilerin içinde yaşadığı topluluğun genel düşünce ve davranışlarına uymalarını sağlamak amacıyla alınan önlemlerin tümüdür.”</a:t>
            </a:r>
          </a:p>
        </p:txBody>
      </p:sp>
      <p:sp>
        <p:nvSpPr>
          <p:cNvPr id="2" name="1 Başlık"/>
          <p:cNvSpPr>
            <a:spLocks noGrp="1"/>
          </p:cNvSpPr>
          <p:nvPr>
            <p:ph type="title"/>
          </p:nvPr>
        </p:nvSpPr>
        <p:spPr/>
        <p:txBody>
          <a:bodyPr/>
          <a:lstStyle/>
          <a:p>
            <a:r>
              <a:rPr lang="tr-TR" dirty="0"/>
              <a:t>DİSİPLİN NEDİR?</a:t>
            </a:r>
          </a:p>
        </p:txBody>
      </p:sp>
      <p:pic>
        <p:nvPicPr>
          <p:cNvPr id="4" name="Resim 3">
            <a:extLst>
              <a:ext uri="{FF2B5EF4-FFF2-40B4-BE49-F238E27FC236}">
                <a16:creationId xmlns="" xmlns:a16="http://schemas.microsoft.com/office/drawing/2014/main" id="{0CE6F9EF-06C0-44EE-9890-63C95F700D82}"/>
              </a:ext>
            </a:extLst>
          </p:cNvPr>
          <p:cNvPicPr>
            <a:picLocks noChangeAspect="1"/>
          </p:cNvPicPr>
          <p:nvPr/>
        </p:nvPicPr>
        <p:blipFill>
          <a:blip r:embed="rId3"/>
          <a:stretch>
            <a:fillRect/>
          </a:stretch>
        </p:blipFill>
        <p:spPr>
          <a:xfrm>
            <a:off x="1619672" y="2996952"/>
            <a:ext cx="5757107" cy="31482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a:t>	Disiplin kavramı her ne kadar ceza ile karıştırılsa da aslında disiplin; çocuğun davranışlarına katı kurallar koymak ve onu bir kalıba sokmak değil, çocuğun kendi davranışlarının sonuçlarını kabul etmesine, sorumluluk almasına ve öz denetim geliştirmesine olanak sağlamaktır. </a:t>
            </a:r>
          </a:p>
        </p:txBody>
      </p:sp>
      <p:sp>
        <p:nvSpPr>
          <p:cNvPr id="2" name="1 Başlık"/>
          <p:cNvSpPr>
            <a:spLocks noGrp="1"/>
          </p:cNvSpPr>
          <p:nvPr>
            <p:ph type="title"/>
          </p:nvPr>
        </p:nvSpPr>
        <p:spPr/>
        <p:txBody>
          <a:bodyPr/>
          <a:lstStyle/>
          <a:p>
            <a:r>
              <a:rPr lang="tr-TR" dirty="0"/>
              <a:t>DİSİPLİN NEDİR?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428868"/>
            <a:ext cx="8229600" cy="3697295"/>
          </a:xfrm>
        </p:spPr>
        <p:txBody>
          <a:bodyPr/>
          <a:lstStyle/>
          <a:p>
            <a:pPr>
              <a:buNone/>
            </a:pPr>
            <a:r>
              <a:rPr lang="tr-TR" dirty="0"/>
              <a:t>	“İnsanın kendiliğinden bir işe başlama ve başladığı işi bitirebilme kapasitesine öz disiplin denir.”</a:t>
            </a:r>
          </a:p>
          <a:p>
            <a:pPr>
              <a:buNone/>
            </a:pPr>
            <a:endParaRPr lang="tr-TR" dirty="0"/>
          </a:p>
          <a:p>
            <a:pPr>
              <a:buNone/>
            </a:pPr>
            <a:endParaRPr lang="tr-TR" dirty="0"/>
          </a:p>
        </p:txBody>
      </p:sp>
      <p:sp>
        <p:nvSpPr>
          <p:cNvPr id="2" name="1 Başlık"/>
          <p:cNvSpPr>
            <a:spLocks noGrp="1"/>
          </p:cNvSpPr>
          <p:nvPr>
            <p:ph type="title"/>
          </p:nvPr>
        </p:nvSpPr>
        <p:spPr/>
        <p:txBody>
          <a:bodyPr/>
          <a:lstStyle/>
          <a:p>
            <a:r>
              <a:rPr lang="tr-TR" dirty="0"/>
              <a:t>ÖZ DİSİPLİN NEDİR?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04864"/>
            <a:ext cx="8229600" cy="4021907"/>
          </a:xfrm>
        </p:spPr>
        <p:txBody>
          <a:bodyPr/>
          <a:lstStyle/>
          <a:p>
            <a:pPr>
              <a:buNone/>
            </a:pPr>
            <a:r>
              <a:rPr lang="tr-TR" dirty="0"/>
              <a:t>	Çocukların öz denetimlerini sağlamaları için üç tip kaynağa ihtiyaçları vardır; </a:t>
            </a:r>
            <a:r>
              <a:rPr lang="tr-TR" i="1" dirty="0"/>
              <a:t>kendileri ve diğerleri hakkında iyi duygular, doğru ve yanlışı anlama ve problemleri çözmek için alternatiflerin olması.</a:t>
            </a:r>
            <a:endParaRPr lang="tr-TR" dirty="0"/>
          </a:p>
        </p:txBody>
      </p:sp>
      <p:sp>
        <p:nvSpPr>
          <p:cNvPr id="2" name="1 Başlık"/>
          <p:cNvSpPr>
            <a:spLocks noGrp="1"/>
          </p:cNvSpPr>
          <p:nvPr>
            <p:ph type="title"/>
          </p:nvPr>
        </p:nvSpPr>
        <p:spPr/>
        <p:txBody>
          <a:bodyPr>
            <a:normAutofit fontScale="90000"/>
          </a:bodyPr>
          <a:lstStyle/>
          <a:p>
            <a:r>
              <a:rPr lang="tr-TR" dirty="0"/>
              <a:t>ÇOCUKLARDA ÖZ DİSİPLİN SAĞLAMA YÖNTEMLERİ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4CE7E148-446E-4C25-AC6B-762D79CC1E1D}"/>
              </a:ext>
            </a:extLst>
          </p:cNvPr>
          <p:cNvPicPr>
            <a:picLocks noGrp="1" noChangeAspect="1"/>
          </p:cNvPicPr>
          <p:nvPr>
            <p:ph idx="1"/>
          </p:nvPr>
        </p:nvPicPr>
        <p:blipFill>
          <a:blip r:embed="rId3"/>
          <a:stretch>
            <a:fillRect/>
          </a:stretch>
        </p:blipFill>
        <p:spPr>
          <a:xfrm>
            <a:off x="4932040" y="1531938"/>
            <a:ext cx="4032448" cy="4186454"/>
          </a:xfrm>
          <a:prstGeom prst="rect">
            <a:avLst/>
          </a:prstGeom>
        </p:spPr>
      </p:pic>
      <p:sp>
        <p:nvSpPr>
          <p:cNvPr id="2" name="1 Başlık"/>
          <p:cNvSpPr>
            <a:spLocks noGrp="1"/>
          </p:cNvSpPr>
          <p:nvPr>
            <p:ph type="title"/>
          </p:nvPr>
        </p:nvSpPr>
        <p:spPr/>
        <p:txBody>
          <a:bodyPr/>
          <a:lstStyle/>
          <a:p>
            <a:r>
              <a:rPr lang="tr-TR" dirty="0"/>
              <a:t>1. KOŞULSUZ SEVGİ</a:t>
            </a:r>
          </a:p>
        </p:txBody>
      </p:sp>
      <p:sp>
        <p:nvSpPr>
          <p:cNvPr id="2050" name="AutoShape 2" descr="Doğan Cüceloğlu - Koşulsuz sevgi kişinin özünü sevmey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1" name="Picture 3" descr="C:\Users\qwert\Desktop\indir.jpg"/>
          <p:cNvPicPr>
            <a:picLocks noChangeAspect="1" noChangeArrowheads="1"/>
          </p:cNvPicPr>
          <p:nvPr/>
        </p:nvPicPr>
        <p:blipFill>
          <a:blip r:embed="rId4"/>
          <a:srcRect/>
          <a:stretch>
            <a:fillRect/>
          </a:stretch>
        </p:blipFill>
        <p:spPr bwMode="auto">
          <a:xfrm>
            <a:off x="456952" y="1531938"/>
            <a:ext cx="4357718" cy="41864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28802"/>
            <a:ext cx="8229600" cy="4197361"/>
          </a:xfrm>
        </p:spPr>
        <p:txBody>
          <a:bodyPr/>
          <a:lstStyle/>
          <a:p>
            <a:pPr algn="ctr">
              <a:buNone/>
            </a:pPr>
            <a:r>
              <a:rPr lang="tr-TR" dirty="0"/>
              <a:t>“	Çocuklar istediğiniz gibi değil, yetiştirdiğiniz gibi olur. </a:t>
            </a:r>
          </a:p>
          <a:p>
            <a:pPr algn="ctr">
              <a:buNone/>
            </a:pPr>
            <a:r>
              <a:rPr lang="tr-TR" dirty="0"/>
              <a:t>	Çocuk eğitiminde en önemli etken tutarlı davranan anne babalardır.”</a:t>
            </a:r>
          </a:p>
        </p:txBody>
      </p:sp>
      <p:sp>
        <p:nvSpPr>
          <p:cNvPr id="2" name="1 Başlık"/>
          <p:cNvSpPr>
            <a:spLocks noGrp="1"/>
          </p:cNvSpPr>
          <p:nvPr>
            <p:ph type="title"/>
          </p:nvPr>
        </p:nvSpPr>
        <p:spPr/>
        <p:txBody>
          <a:bodyPr/>
          <a:lstStyle/>
          <a:p>
            <a:r>
              <a:rPr lang="tr-TR" dirty="0"/>
              <a:t>2. TUTARLI OLMAK</a:t>
            </a:r>
          </a:p>
        </p:txBody>
      </p:sp>
      <p:pic>
        <p:nvPicPr>
          <p:cNvPr id="4" name="Resim 3">
            <a:extLst>
              <a:ext uri="{FF2B5EF4-FFF2-40B4-BE49-F238E27FC236}">
                <a16:creationId xmlns="" xmlns:a16="http://schemas.microsoft.com/office/drawing/2014/main" id="{B1A91AE8-BA8A-4F1A-B092-A444C7A00A34}"/>
              </a:ext>
            </a:extLst>
          </p:cNvPr>
          <p:cNvPicPr>
            <a:picLocks noChangeAspect="1"/>
          </p:cNvPicPr>
          <p:nvPr/>
        </p:nvPicPr>
        <p:blipFill>
          <a:blip r:embed="rId3"/>
          <a:stretch>
            <a:fillRect/>
          </a:stretch>
        </p:blipFill>
        <p:spPr>
          <a:xfrm>
            <a:off x="2411760" y="3665527"/>
            <a:ext cx="4762500" cy="2971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a:t>“Söz bir büyüdür…</a:t>
            </a:r>
          </a:p>
          <a:p>
            <a:pPr>
              <a:buNone/>
            </a:pPr>
            <a:r>
              <a:rPr lang="tr-TR" dirty="0"/>
              <a:t>Çocuğa nasıl hitap edilirse, çocuk öyle olur.”</a:t>
            </a:r>
          </a:p>
          <a:p>
            <a:pPr>
              <a:buNone/>
            </a:pPr>
            <a:endParaRPr lang="tr-TR" dirty="0"/>
          </a:p>
          <a:p>
            <a:pPr algn="r">
              <a:buNone/>
            </a:pPr>
            <a:r>
              <a:rPr lang="tr-TR" dirty="0"/>
              <a:t>						Dr. Adem GÜNEŞ			Uzman Pedagog</a:t>
            </a:r>
          </a:p>
        </p:txBody>
      </p:sp>
      <p:sp>
        <p:nvSpPr>
          <p:cNvPr id="2" name="1 Başlık"/>
          <p:cNvSpPr>
            <a:spLocks noGrp="1"/>
          </p:cNvSpPr>
          <p:nvPr>
            <p:ph type="title"/>
          </p:nvPr>
        </p:nvSpPr>
        <p:spPr/>
        <p:txBody>
          <a:bodyPr/>
          <a:lstStyle/>
          <a:p>
            <a:r>
              <a:rPr lang="tr-TR" dirty="0"/>
              <a:t>3. İLETİŞİMDE AÇIK OLMAK</a:t>
            </a:r>
          </a:p>
        </p:txBody>
      </p:sp>
      <p:pic>
        <p:nvPicPr>
          <p:cNvPr id="4" name="Resim 3">
            <a:extLst>
              <a:ext uri="{FF2B5EF4-FFF2-40B4-BE49-F238E27FC236}">
                <a16:creationId xmlns="" xmlns:a16="http://schemas.microsoft.com/office/drawing/2014/main" id="{E7087424-D2AE-42E2-9EFD-DFD6908E4B61}"/>
              </a:ext>
            </a:extLst>
          </p:cNvPr>
          <p:cNvPicPr>
            <a:picLocks noChangeAspect="1"/>
          </p:cNvPicPr>
          <p:nvPr/>
        </p:nvPicPr>
        <p:blipFill>
          <a:blip r:embed="rId3"/>
          <a:stretch>
            <a:fillRect/>
          </a:stretch>
        </p:blipFill>
        <p:spPr>
          <a:xfrm>
            <a:off x="539552" y="2789816"/>
            <a:ext cx="4990111" cy="25782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276</TotalTime>
  <Words>1664</Words>
  <Application>Microsoft Office PowerPoint</Application>
  <PresentationFormat>Ekran Gösterisi (4:3)</PresentationFormat>
  <Paragraphs>164</Paragraphs>
  <Slides>23</Slides>
  <Notes>15</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Kalabalık</vt:lpstr>
      <vt:lpstr>OKUL ÖNCESİ ÇAĞINDAKİ ÇOCUKLARDA ÖZ DİSİPLİN GELİŞTİRME</vt:lpstr>
      <vt:lpstr>Slayt 2</vt:lpstr>
      <vt:lpstr>DİSİPLİN NEDİR?</vt:lpstr>
      <vt:lpstr>DİSİPLİN NEDİR?</vt:lpstr>
      <vt:lpstr>ÖZ DİSİPLİN NEDİR?</vt:lpstr>
      <vt:lpstr>ÇOCUKLARDA ÖZ DİSİPLİN SAĞLAMA YÖNTEMLERİ</vt:lpstr>
      <vt:lpstr>1. KOŞULSUZ SEVGİ</vt:lpstr>
      <vt:lpstr>2. TUTARLI OLMAK</vt:lpstr>
      <vt:lpstr>3. İLETİŞİMDE AÇIK OLMAK</vt:lpstr>
      <vt:lpstr>4. PROBLEM DAVRANIŞI ANLAMAK</vt:lpstr>
      <vt:lpstr>5. ÇOCUKLARIN KENDİLERİNİ İYİ HİSSETMELERİNİ SAĞLAMAK</vt:lpstr>
      <vt:lpstr>6. GÜVENİLİR BİR ÇEVRE HAZIRLAMAK</vt:lpstr>
      <vt:lpstr>7. SINIRLAR KOYMAK</vt:lpstr>
      <vt:lpstr>8. OLAYLARI ÖNCEDEN KONTROL ETMEK</vt:lpstr>
      <vt:lpstr>9. PROBLEM ÇÖZME BECERİSİ KAZANDIRMAK</vt:lpstr>
      <vt:lpstr>10. FAZLA MÜDAHALE ETMEMEK</vt:lpstr>
      <vt:lpstr>11. GEREKTİĞİNDE UZMAN YARDIMI ALMAK</vt:lpstr>
      <vt:lpstr>12. ÇOCUĞA VE KENDİNİZE KARŞI SABIRLI OLMAK</vt:lpstr>
      <vt:lpstr>ÖZ DENETİMLE İLGİLİ OLUMLU VE OLUMSUZ KAVRAMLAR</vt:lpstr>
      <vt:lpstr>“BİRLİKTE TAMAMLAYALIM” </vt:lpstr>
      <vt:lpstr>“DONDURMA YİYEBİLİR MİYİM?”</vt:lpstr>
      <vt:lpstr>Slayt 22</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ÇAĞINDAKİ ÇOCUKLARDA ÖZ DİSİPLİN GELİŞTİRME</dc:title>
  <dc:creator>qwert</dc:creator>
  <cp:lastModifiedBy>qwert</cp:lastModifiedBy>
  <cp:revision>26</cp:revision>
  <dcterms:created xsi:type="dcterms:W3CDTF">2021-10-07T08:33:51Z</dcterms:created>
  <dcterms:modified xsi:type="dcterms:W3CDTF">2021-10-12T10:42:21Z</dcterms:modified>
</cp:coreProperties>
</file>